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7" r:id="rId2"/>
    <p:sldId id="258" r:id="rId3"/>
    <p:sldId id="278" r:id="rId4"/>
    <p:sldId id="259" r:id="rId5"/>
    <p:sldId id="260" r:id="rId6"/>
    <p:sldId id="261" r:id="rId7"/>
    <p:sldId id="262" r:id="rId8"/>
    <p:sldId id="314" r:id="rId9"/>
    <p:sldId id="263" r:id="rId10"/>
    <p:sldId id="264" r:id="rId11"/>
    <p:sldId id="265" r:id="rId12"/>
    <p:sldId id="266" r:id="rId13"/>
    <p:sldId id="267" r:id="rId14"/>
    <p:sldId id="268" r:id="rId15"/>
    <p:sldId id="315" r:id="rId16"/>
    <p:sldId id="269" r:id="rId17"/>
    <p:sldId id="270" r:id="rId18"/>
    <p:sldId id="271" r:id="rId19"/>
    <p:sldId id="277" r:id="rId20"/>
    <p:sldId id="279" r:id="rId21"/>
    <p:sldId id="272" r:id="rId22"/>
    <p:sldId id="273" r:id="rId23"/>
    <p:sldId id="274" r:id="rId24"/>
    <p:sldId id="275" r:id="rId25"/>
    <p:sldId id="276"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11" r:id="rId40"/>
    <p:sldId id="293" r:id="rId41"/>
    <p:sldId id="294" r:id="rId42"/>
    <p:sldId id="295" r:id="rId43"/>
    <p:sldId id="296" r:id="rId44"/>
    <p:sldId id="297" r:id="rId45"/>
    <p:sldId id="298" r:id="rId46"/>
    <p:sldId id="312" r:id="rId47"/>
    <p:sldId id="313" r:id="rId48"/>
    <p:sldId id="299" r:id="rId49"/>
    <p:sldId id="300" r:id="rId50"/>
    <p:sldId id="301" r:id="rId51"/>
    <p:sldId id="302" r:id="rId52"/>
    <p:sldId id="303" r:id="rId53"/>
    <p:sldId id="304" r:id="rId54"/>
    <p:sldId id="305" r:id="rId55"/>
    <p:sldId id="307" r:id="rId56"/>
    <p:sldId id="306" r:id="rId57"/>
    <p:sldId id="308" r:id="rId58"/>
    <p:sldId id="309" r:id="rId59"/>
    <p:sldId id="310" r:id="rId6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E46"/>
    <a:srgbClr val="213A5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2940" y="-10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ru-RU"/>
          </a:p>
        </p:txBody>
      </p:sp>
      <p:sp>
        <p:nvSpPr>
          <p:cNvPr id="737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E16BDFB-216F-4C44-A1F9-195F94848D7E}" type="datetimeFigureOut">
              <a:rPr lang="ru-RU"/>
              <a:pPr/>
              <a:t>08.12.2018</a:t>
            </a:fld>
            <a:endParaRPr lang="ru-RU"/>
          </a:p>
        </p:txBody>
      </p:sp>
      <p:sp>
        <p:nvSpPr>
          <p:cNvPr id="737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ru-RU"/>
          </a:p>
        </p:txBody>
      </p:sp>
      <p:sp>
        <p:nvSpPr>
          <p:cNvPr id="737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914066D-8A8C-469D-B4A6-8E10D2DAEA83}" type="slidenum">
              <a:rPr lang="ru-RU"/>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ru-RU"/>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E40F1BD-A6CD-45E2-90D3-EE22735CBFD9}" type="datetimeFigureOut">
              <a:rPr lang="ru-RU"/>
              <a:pPr/>
              <a:t>08.12.2018</a:t>
            </a:fld>
            <a:endParaRPr lang="ru-RU"/>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ru-RU"/>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DC3197B8-84FA-489F-BA0A-122A89ED1149}"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F71EBAE-948D-4330-BF98-ECDCCEA1E294}" type="datetimeFigureOut">
              <a:rPr lang="ru-RU"/>
              <a:pPr>
                <a:defRPr/>
              </a:pPr>
              <a:t>08.12.2018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1159C2D-EDEF-4AEF-9E89-81A86A34BF35}"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385C733-9B9A-4209-A475-8D1DBC921DC7}" type="datetimeFigureOut">
              <a:rPr lang="ru-RU"/>
              <a:pPr>
                <a:defRPr/>
              </a:pPr>
              <a:t>08.12.2018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6774CFF-976B-4C69-8EF8-37EA1BADFE9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B765594-121B-455E-B8C6-71D284B79028}" type="datetimeFigureOut">
              <a:rPr lang="ru-RU"/>
              <a:pPr>
                <a:defRPr/>
              </a:pPr>
              <a:t>08.12.2018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0138104-D112-4F76-B232-0979BE4FD30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1CA2AFD-3569-4938-90B1-6CD4EB8C9DDC}" type="datetimeFigureOut">
              <a:rPr lang="ru-RU"/>
              <a:pPr>
                <a:defRPr/>
              </a:pPr>
              <a:t>08.12.2018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E1255B0-1489-403A-A293-C934A88D5C7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884600-390B-470B-A1BA-26A8EEA8AFD0}" type="datetimeFigureOut">
              <a:rPr lang="ru-RU"/>
              <a:pPr>
                <a:defRPr/>
              </a:pPr>
              <a:t>08.12.2018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AB0B3B4-C8A7-4CFD-B5D6-79DB8A0218F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BD608B1-6E40-41E8-9277-A76679AA48B5}" type="datetimeFigureOut">
              <a:rPr lang="ru-RU"/>
              <a:pPr>
                <a:defRPr/>
              </a:pPr>
              <a:t>08.12.2018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3DDAC58-B540-4839-B1E7-5D883BF9AAA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8AD20AB-0815-4840-948D-133A2F0592D7}" type="datetimeFigureOut">
              <a:rPr lang="ru-RU"/>
              <a:pPr>
                <a:defRPr/>
              </a:pPr>
              <a:t>08.12.2018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18C9258-6CA4-45F3-8E8C-78E910023AA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05848D0-BE3D-44AF-B789-EB035B41E341}" type="datetimeFigureOut">
              <a:rPr lang="ru-RU"/>
              <a:pPr>
                <a:defRPr/>
              </a:pPr>
              <a:t>08.12.2018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4670C85-4350-4AFF-A182-ECD344EC64B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5AE49B6-124C-4D53-A65C-63EA1A7E68A8}" type="datetimeFigureOut">
              <a:rPr lang="ru-RU"/>
              <a:pPr>
                <a:defRPr/>
              </a:pPr>
              <a:t>08.12.2018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F7061C82-FFCC-447C-BB6E-53DA1709FD6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A40E2E0-2A6D-4F74-A0AB-321C0AC73868}" type="datetimeFigureOut">
              <a:rPr lang="ru-RU"/>
              <a:pPr>
                <a:defRPr/>
              </a:pPr>
              <a:t>08.12.2018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1DF0346-9FE3-4C3D-B82C-A40CF44EFF3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2B274F9-122D-4E8D-9979-22ACD04FB9BD}" type="datetimeFigureOut">
              <a:rPr lang="ru-RU"/>
              <a:pPr>
                <a:defRPr/>
              </a:pPr>
              <a:t>08.12.2018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762937F-F0C7-45BF-B597-5CC74FADF6E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1B0490E-DC53-4F68-942A-52AB4EF3729C}" type="datetimeFigureOut">
              <a:rPr lang="ru-RU"/>
              <a:pPr>
                <a:defRPr/>
              </a:pPr>
              <a:t>08.12.2018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F915E6E-C008-4849-B34E-FFBBCC8B294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26" Type="http://schemas.openxmlformats.org/officeDocument/2006/relationships/image" Target="../media/image50.jpeg"/><Relationship Id="rId3" Type="http://schemas.openxmlformats.org/officeDocument/2006/relationships/image" Target="../media/image27.jpeg"/><Relationship Id="rId21" Type="http://schemas.openxmlformats.org/officeDocument/2006/relationships/image" Target="../media/image45.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5" Type="http://schemas.openxmlformats.org/officeDocument/2006/relationships/image" Target="../media/image49.jpeg"/><Relationship Id="rId2" Type="http://schemas.openxmlformats.org/officeDocument/2006/relationships/notesSlide" Target="../notesSlides/notesSlide13.xml"/><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24" Type="http://schemas.openxmlformats.org/officeDocument/2006/relationships/image" Target="../media/image48.jpeg"/><Relationship Id="rId5" Type="http://schemas.openxmlformats.org/officeDocument/2006/relationships/image" Target="../media/image29.jpeg"/><Relationship Id="rId15" Type="http://schemas.openxmlformats.org/officeDocument/2006/relationships/image" Target="../media/image39.jpeg"/><Relationship Id="rId23" Type="http://schemas.openxmlformats.org/officeDocument/2006/relationships/image" Target="../media/image47.jpeg"/><Relationship Id="rId10" Type="http://schemas.openxmlformats.org/officeDocument/2006/relationships/image" Target="../media/image34.jpeg"/><Relationship Id="rId19" Type="http://schemas.openxmlformats.org/officeDocument/2006/relationships/image" Target="../media/image43.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4.xml.rels><?xml version="1.0" encoding="UTF-8" standalone="yes"?>
<Relationships xmlns="http://schemas.openxmlformats.org/package/2006/relationships"><Relationship Id="rId3" Type="http://schemas.openxmlformats.org/officeDocument/2006/relationships/hyperlink" Target="http://ufabirds.r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5.xml.rels><?xml version="1.0" encoding="UTF-8" standalone="yes"?>
<Relationships xmlns="http://schemas.openxmlformats.org/package/2006/relationships"><Relationship Id="rId3" Type="http://schemas.openxmlformats.org/officeDocument/2006/relationships/hyperlink" Target="http://www.rgo-rb.ru/atla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5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luscinia-luscinia.ru/"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5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58.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5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vk.com/bashwatcher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827088" y="476250"/>
            <a:ext cx="7427912" cy="2062163"/>
          </a:xfrm>
          <a:prstGeom prst="rect">
            <a:avLst/>
          </a:prstGeom>
          <a:noFill/>
          <a:ln w="9525">
            <a:noFill/>
            <a:miter lim="800000"/>
            <a:headEnd/>
            <a:tailEnd/>
          </a:ln>
        </p:spPr>
        <p:txBody>
          <a:bodyPr>
            <a:spAutoFit/>
          </a:bodyPr>
          <a:lstStyle/>
          <a:p>
            <a:pPr algn="ctr"/>
            <a:r>
              <a:rPr lang="ru-RU" sz="3200">
                <a:solidFill>
                  <a:srgbClr val="1A2E46"/>
                </a:solidFill>
                <a:latin typeface="Cambria" pitchFamily="18" charset="0"/>
              </a:rPr>
              <a:t>Итоги работы по проекту создания </a:t>
            </a:r>
          </a:p>
          <a:p>
            <a:pPr algn="ctr"/>
            <a:r>
              <a:rPr lang="ru-RU" sz="3200">
                <a:solidFill>
                  <a:srgbClr val="1A2E46"/>
                </a:solidFill>
                <a:latin typeface="Cambria" pitchFamily="18" charset="0"/>
              </a:rPr>
              <a:t>Атласа птиц г. Уфы</a:t>
            </a:r>
          </a:p>
          <a:p>
            <a:pPr algn="ctr"/>
            <a:r>
              <a:rPr lang="ru-RU" sz="3200">
                <a:solidFill>
                  <a:srgbClr val="1A2E46"/>
                </a:solidFill>
                <a:latin typeface="Cambria" pitchFamily="18" charset="0"/>
              </a:rPr>
              <a:t>Сезон 2017-2018 гг.</a:t>
            </a:r>
          </a:p>
          <a:p>
            <a:endParaRPr lang="ru-RU" sz="3200"/>
          </a:p>
        </p:txBody>
      </p:sp>
      <p:pic>
        <p:nvPicPr>
          <p:cNvPr id="13314" name="Picture 2" descr="E:\1.Наука\Атлас птиц Уфы\Логотип Атласа птиц Эфэ\Лого Атлас птиц г. Уфы.jpg"/>
          <p:cNvPicPr>
            <a:picLocks noChangeAspect="1" noChangeArrowheads="1"/>
          </p:cNvPicPr>
          <p:nvPr/>
        </p:nvPicPr>
        <p:blipFill>
          <a:blip r:embed="rId3" cstate="print"/>
          <a:srcRect/>
          <a:stretch>
            <a:fillRect/>
          </a:stretch>
        </p:blipFill>
        <p:spPr bwMode="auto">
          <a:xfrm>
            <a:off x="2627313" y="2060575"/>
            <a:ext cx="3860800" cy="3127375"/>
          </a:xfrm>
          <a:prstGeom prst="rect">
            <a:avLst/>
          </a:prstGeom>
          <a:noFill/>
          <a:ln w="9525">
            <a:noFill/>
            <a:miter lim="800000"/>
            <a:headEnd/>
            <a:tailEnd/>
          </a:ln>
        </p:spPr>
      </p:pic>
      <p:pic>
        <p:nvPicPr>
          <p:cNvPr id="13315" name="Picture 3" descr="E:\1.Наука\Атлас птиц Уфы\Для СМИ\Фото для афиш\Башкортостан - РГО.jpg"/>
          <p:cNvPicPr>
            <a:picLocks noChangeAspect="1" noChangeArrowheads="1"/>
          </p:cNvPicPr>
          <p:nvPr/>
        </p:nvPicPr>
        <p:blipFill>
          <a:blip r:embed="rId4" cstate="print"/>
          <a:srcRect/>
          <a:stretch>
            <a:fillRect/>
          </a:stretch>
        </p:blipFill>
        <p:spPr bwMode="auto">
          <a:xfrm>
            <a:off x="395288" y="5176838"/>
            <a:ext cx="2376487" cy="1681162"/>
          </a:xfrm>
          <a:prstGeom prst="rect">
            <a:avLst/>
          </a:prstGeom>
          <a:noFill/>
          <a:ln w="9525">
            <a:noFill/>
            <a:miter lim="800000"/>
            <a:headEnd/>
            <a:tailEnd/>
          </a:ln>
        </p:spPr>
      </p:pic>
      <p:pic>
        <p:nvPicPr>
          <p:cNvPr id="13316" name="Picture 4" descr="E:\1.Наука\Атлас птиц Уфы\Для СМИ\Фото для афиш\СОПР_уменьш..jpg"/>
          <p:cNvPicPr>
            <a:picLocks noChangeAspect="1" noChangeArrowheads="1"/>
          </p:cNvPicPr>
          <p:nvPr/>
        </p:nvPicPr>
        <p:blipFill>
          <a:blip r:embed="rId5" cstate="print"/>
          <a:srcRect/>
          <a:stretch>
            <a:fillRect/>
          </a:stretch>
        </p:blipFill>
        <p:spPr bwMode="auto">
          <a:xfrm>
            <a:off x="3819525" y="5143500"/>
            <a:ext cx="1905000" cy="1714500"/>
          </a:xfrm>
          <a:prstGeom prst="rect">
            <a:avLst/>
          </a:prstGeom>
          <a:noFill/>
          <a:ln w="9525">
            <a:noFill/>
            <a:miter lim="800000"/>
            <a:headEnd/>
            <a:tailEnd/>
          </a:ln>
        </p:spPr>
      </p:pic>
      <p:pic>
        <p:nvPicPr>
          <p:cNvPr id="13317" name="Picture 5" descr="E:\1.Наука\Атлас птиц Уфы\Для СМИ\Фото для афиш\РДЭБЦ_уменьш..jpg"/>
          <p:cNvPicPr>
            <a:picLocks noChangeAspect="1" noChangeArrowheads="1"/>
          </p:cNvPicPr>
          <p:nvPr/>
        </p:nvPicPr>
        <p:blipFill>
          <a:blip r:embed="rId6" cstate="print"/>
          <a:srcRect/>
          <a:stretch>
            <a:fillRect/>
          </a:stretch>
        </p:blipFill>
        <p:spPr bwMode="auto">
          <a:xfrm>
            <a:off x="6659563" y="5070475"/>
            <a:ext cx="1800225" cy="17875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250825" y="85725"/>
            <a:ext cx="8713788" cy="3414713"/>
          </a:xfrm>
          <a:prstGeom prst="rect">
            <a:avLst/>
          </a:prstGeom>
          <a:noFill/>
          <a:ln w="9525">
            <a:noFill/>
            <a:miter lim="800000"/>
            <a:headEnd/>
            <a:tailEnd/>
          </a:ln>
        </p:spPr>
        <p:txBody>
          <a:bodyPr>
            <a:spAutoFit/>
          </a:bodyPr>
          <a:lstStyle/>
          <a:p>
            <a:pPr algn="just"/>
            <a:r>
              <a:rPr lang="ru-RU" sz="2000" dirty="0">
                <a:latin typeface="Cambria" pitchFamily="18" charset="0"/>
              </a:rPr>
              <a:t>В </a:t>
            </a:r>
            <a:r>
              <a:rPr lang="ru-RU" sz="2000" b="1" dirty="0">
                <a:latin typeface="Cambria" pitchFamily="18" charset="0"/>
              </a:rPr>
              <a:t>период весенних миграций </a:t>
            </a:r>
            <a:r>
              <a:rPr lang="ru-RU" sz="2000" dirty="0">
                <a:latin typeface="Cambria" pitchFamily="18" charset="0"/>
              </a:rPr>
              <a:t>(с 11 марта по 14 мая 2018 г.) учёты численности птиц не проводились, наблюдатели регистрировали только видовой состав птиц. В работе над созданием Атласа птиц г. Уфы в этот период приняли участие </a:t>
            </a:r>
            <a:r>
              <a:rPr lang="ru-RU" sz="2000" b="1" dirty="0">
                <a:latin typeface="Cambria" pitchFamily="18" charset="0"/>
              </a:rPr>
              <a:t>28 человек </a:t>
            </a:r>
            <a:r>
              <a:rPr lang="ru-RU" sz="2000" dirty="0">
                <a:latin typeface="Cambria" pitchFamily="18" charset="0"/>
              </a:rPr>
              <a:t>(Абдуллин Ф.Ф., Боровой О.А., Васильева А.В., </a:t>
            </a:r>
            <a:r>
              <a:rPr lang="ru-RU" sz="2000" dirty="0" err="1">
                <a:latin typeface="Cambria" pitchFamily="18" charset="0"/>
              </a:rPr>
              <a:t>Габбасова</a:t>
            </a:r>
            <a:r>
              <a:rPr lang="ru-RU" sz="2000" dirty="0">
                <a:latin typeface="Cambria" pitchFamily="18" charset="0"/>
              </a:rPr>
              <a:t> Э.З., Гайсина Г.А., </a:t>
            </a:r>
            <a:r>
              <a:rPr lang="ru-RU" sz="2000" dirty="0" err="1">
                <a:latin typeface="Cambria" pitchFamily="18" charset="0"/>
              </a:rPr>
              <a:t>Галлямов</a:t>
            </a:r>
            <a:r>
              <a:rPr lang="ru-RU" sz="2000" dirty="0">
                <a:latin typeface="Cambria" pitchFamily="18" charset="0"/>
              </a:rPr>
              <a:t> И.Ф., Гареева А.И., Голубев К.А., Грач Ю., Григорьев А.Е., Губина Т.В., Кривошеев М.М., Лебедева О.Ю., </a:t>
            </a:r>
            <a:r>
              <a:rPr lang="ru-RU" sz="2000" dirty="0" err="1">
                <a:latin typeface="Cambria" pitchFamily="18" charset="0"/>
              </a:rPr>
              <a:t>Меньков</a:t>
            </a:r>
            <a:r>
              <a:rPr lang="ru-RU" sz="2000" dirty="0">
                <a:latin typeface="Cambria" pitchFamily="18" charset="0"/>
              </a:rPr>
              <a:t> </a:t>
            </a:r>
            <a:r>
              <a:rPr lang="ru-RU" sz="2000" dirty="0" smtClean="0">
                <a:latin typeface="Cambria" pitchFamily="18" charset="0"/>
              </a:rPr>
              <a:t>О.Б., </a:t>
            </a:r>
            <a:r>
              <a:rPr lang="ru-RU" sz="2000" dirty="0" err="1">
                <a:latin typeface="Cambria" pitchFamily="18" charset="0"/>
              </a:rPr>
              <a:t>Мокеев</a:t>
            </a:r>
            <a:r>
              <a:rPr lang="ru-RU" sz="2000" dirty="0">
                <a:latin typeface="Cambria" pitchFamily="18" charset="0"/>
              </a:rPr>
              <a:t> Д.Ю., </a:t>
            </a:r>
            <a:r>
              <a:rPr lang="ru-RU" sz="2000" dirty="0" err="1">
                <a:latin typeface="Cambria" pitchFamily="18" charset="0"/>
              </a:rPr>
              <a:t>Муртазин</a:t>
            </a:r>
            <a:r>
              <a:rPr lang="ru-RU" sz="2000" dirty="0">
                <a:latin typeface="Cambria" pitchFamily="18" charset="0"/>
              </a:rPr>
              <a:t> Ш.А., Никифоровы М.Д. и С.З., </a:t>
            </a:r>
            <a:r>
              <a:rPr lang="ru-RU" sz="2000" dirty="0" err="1">
                <a:latin typeface="Cambria" pitchFamily="18" charset="0"/>
              </a:rPr>
              <a:t>Нуркиева</a:t>
            </a:r>
            <a:r>
              <a:rPr lang="ru-RU" sz="2000" dirty="0">
                <a:latin typeface="Cambria" pitchFamily="18" charset="0"/>
              </a:rPr>
              <a:t> А., Первушин А.Н., </a:t>
            </a:r>
            <a:r>
              <a:rPr lang="ru-RU" sz="2000" dirty="0" err="1">
                <a:latin typeface="Cambria" pitchFamily="18" charset="0"/>
              </a:rPr>
              <a:t>Полежанкина</a:t>
            </a:r>
            <a:r>
              <a:rPr lang="ru-RU" sz="2000" dirty="0">
                <a:latin typeface="Cambria" pitchFamily="18" charset="0"/>
              </a:rPr>
              <a:t> П.Г., Руденко И., </a:t>
            </a:r>
            <a:r>
              <a:rPr lang="ru-RU" sz="2000" dirty="0" err="1">
                <a:latin typeface="Cambria" pitchFamily="18" charset="0"/>
              </a:rPr>
              <a:t>Скамай</a:t>
            </a:r>
            <a:r>
              <a:rPr lang="ru-RU" sz="2000" dirty="0">
                <a:latin typeface="Cambria" pitchFamily="18" charset="0"/>
              </a:rPr>
              <a:t> К.Н., </a:t>
            </a:r>
            <a:r>
              <a:rPr lang="ru-RU" sz="2000" dirty="0" err="1">
                <a:latin typeface="Cambria" pitchFamily="18" charset="0"/>
              </a:rPr>
              <a:t>Узорова</a:t>
            </a:r>
            <a:r>
              <a:rPr lang="ru-RU" sz="2000" dirty="0">
                <a:latin typeface="Cambria" pitchFamily="18" charset="0"/>
              </a:rPr>
              <a:t> Б.А., Фроловы И.В. и Е.В., </a:t>
            </a:r>
            <a:r>
              <a:rPr lang="ru-RU" sz="2000" dirty="0" err="1">
                <a:latin typeface="Cambria" pitchFamily="18" charset="0"/>
              </a:rPr>
              <a:t>Хамитова</a:t>
            </a:r>
            <a:r>
              <a:rPr lang="ru-RU" sz="2000" dirty="0">
                <a:latin typeface="Cambria" pitchFamily="18" charset="0"/>
              </a:rPr>
              <a:t> Г.Ч., </a:t>
            </a:r>
            <a:r>
              <a:rPr lang="ru-RU" sz="2000" dirty="0" err="1">
                <a:latin typeface="Cambria" pitchFamily="18" charset="0"/>
              </a:rPr>
              <a:t>Юлдашбаева</a:t>
            </a:r>
            <a:r>
              <a:rPr lang="ru-RU" sz="2000" dirty="0">
                <a:latin typeface="Cambria" pitchFamily="18" charset="0"/>
              </a:rPr>
              <a:t> З.Б.). </a:t>
            </a:r>
          </a:p>
          <a:p>
            <a:endParaRPr lang="ru-RU" dirty="0">
              <a:latin typeface="Calibri" pitchFamily="34" charset="0"/>
            </a:endParaRPr>
          </a:p>
        </p:txBody>
      </p:sp>
      <p:pic>
        <p:nvPicPr>
          <p:cNvPr id="22530" name="Picture 4" descr="C:\Users\ПОЛИНА\Desktop\6.Фото и статьи к отчёту (1.11.17.-1.11.18)\Весенняя перекличка-2018 – чёрный коршун.jpg"/>
          <p:cNvPicPr>
            <a:picLocks noChangeAspect="1" noChangeArrowheads="1"/>
          </p:cNvPicPr>
          <p:nvPr/>
        </p:nvPicPr>
        <p:blipFill>
          <a:blip r:embed="rId3" cstate="print"/>
          <a:srcRect/>
          <a:stretch>
            <a:fillRect/>
          </a:stretch>
        </p:blipFill>
        <p:spPr bwMode="auto">
          <a:xfrm>
            <a:off x="0" y="3357563"/>
            <a:ext cx="4859338" cy="3511550"/>
          </a:xfrm>
          <a:prstGeom prst="rect">
            <a:avLst/>
          </a:prstGeom>
          <a:noFill/>
          <a:ln w="9525">
            <a:noFill/>
            <a:miter lim="800000"/>
            <a:headEnd/>
            <a:tailEnd/>
          </a:ln>
        </p:spPr>
      </p:pic>
      <p:pic>
        <p:nvPicPr>
          <p:cNvPr id="22531" name="Picture 3" descr="C:\Users\ПОЛИНА\Desktop\6.Фото и статьи к отчёту (1.11.17.-1.11.18)\Весенняя перекличка-2018 – травник.jpg"/>
          <p:cNvPicPr>
            <a:picLocks noChangeAspect="1" noChangeArrowheads="1"/>
          </p:cNvPicPr>
          <p:nvPr/>
        </p:nvPicPr>
        <p:blipFill>
          <a:blip r:embed="rId4" cstate="print"/>
          <a:srcRect/>
          <a:stretch>
            <a:fillRect/>
          </a:stretch>
        </p:blipFill>
        <p:spPr bwMode="auto">
          <a:xfrm>
            <a:off x="4476750" y="3357563"/>
            <a:ext cx="4667250" cy="3500437"/>
          </a:xfrm>
          <a:prstGeom prst="rect">
            <a:avLst/>
          </a:prstGeom>
          <a:noFill/>
          <a:ln w="9525">
            <a:noFill/>
            <a:miter lim="800000"/>
            <a:headEnd/>
            <a:tailEnd/>
          </a:ln>
        </p:spPr>
      </p:pic>
      <p:sp>
        <p:nvSpPr>
          <p:cNvPr id="22532" name="TextBox 4"/>
          <p:cNvSpPr txBox="1">
            <a:spLocks noChangeArrowheads="1"/>
          </p:cNvSpPr>
          <p:nvPr/>
        </p:nvSpPr>
        <p:spPr bwMode="auto">
          <a:xfrm>
            <a:off x="1547813" y="6524625"/>
            <a:ext cx="2681287" cy="369888"/>
          </a:xfrm>
          <a:prstGeom prst="rect">
            <a:avLst/>
          </a:prstGeom>
          <a:noFill/>
          <a:ln w="9525">
            <a:noFill/>
            <a:miter lim="800000"/>
            <a:headEnd/>
            <a:tailEnd/>
          </a:ln>
        </p:spPr>
        <p:txBody>
          <a:bodyPr>
            <a:spAutoFit/>
          </a:bodyPr>
          <a:lstStyle/>
          <a:p>
            <a:r>
              <a:rPr lang="ru-RU">
                <a:latin typeface="Calibri" pitchFamily="34" charset="0"/>
              </a:rPr>
              <a:t>(фото Полежанкиной П.)</a:t>
            </a:r>
          </a:p>
        </p:txBody>
      </p:sp>
      <p:sp>
        <p:nvSpPr>
          <p:cNvPr id="22533" name="TextBox 6"/>
          <p:cNvSpPr txBox="1">
            <a:spLocks noChangeArrowheads="1"/>
          </p:cNvSpPr>
          <p:nvPr/>
        </p:nvSpPr>
        <p:spPr bwMode="auto">
          <a:xfrm>
            <a:off x="6516688" y="6453188"/>
            <a:ext cx="2232025" cy="369887"/>
          </a:xfrm>
          <a:prstGeom prst="rect">
            <a:avLst/>
          </a:prstGeom>
          <a:noFill/>
          <a:ln w="9525">
            <a:noFill/>
            <a:miter lim="800000"/>
            <a:headEnd/>
            <a:tailEnd/>
          </a:ln>
        </p:spPr>
        <p:txBody>
          <a:bodyPr>
            <a:spAutoFit/>
          </a:bodyPr>
          <a:lstStyle/>
          <a:p>
            <a:r>
              <a:rPr lang="ru-RU">
                <a:solidFill>
                  <a:schemeClr val="bg1"/>
                </a:solidFill>
                <a:latin typeface="Calibri" pitchFamily="34" charset="0"/>
              </a:rPr>
              <a:t>(фото Губиной Т.)</a:t>
            </a:r>
          </a:p>
        </p:txBody>
      </p:sp>
      <p:sp>
        <p:nvSpPr>
          <p:cNvPr id="22534" name="TextBox 7"/>
          <p:cNvSpPr txBox="1">
            <a:spLocks noChangeArrowheads="1"/>
          </p:cNvSpPr>
          <p:nvPr/>
        </p:nvSpPr>
        <p:spPr bwMode="auto">
          <a:xfrm>
            <a:off x="2051050" y="6308725"/>
            <a:ext cx="1965325" cy="369888"/>
          </a:xfrm>
          <a:prstGeom prst="rect">
            <a:avLst/>
          </a:prstGeom>
          <a:noFill/>
          <a:ln w="9525">
            <a:noFill/>
            <a:miter lim="800000"/>
            <a:headEnd/>
            <a:tailEnd/>
          </a:ln>
        </p:spPr>
        <p:txBody>
          <a:bodyPr>
            <a:spAutoFit/>
          </a:bodyPr>
          <a:lstStyle/>
          <a:p>
            <a:r>
              <a:rPr lang="ru-RU">
                <a:latin typeface="Calibri" pitchFamily="34" charset="0"/>
              </a:rPr>
              <a:t>Чёрный коршун</a:t>
            </a:r>
          </a:p>
        </p:txBody>
      </p:sp>
      <p:sp>
        <p:nvSpPr>
          <p:cNvPr id="22535" name="TextBox 8"/>
          <p:cNvSpPr txBox="1">
            <a:spLocks noChangeArrowheads="1"/>
          </p:cNvSpPr>
          <p:nvPr/>
        </p:nvSpPr>
        <p:spPr bwMode="auto">
          <a:xfrm>
            <a:off x="6804025" y="6237288"/>
            <a:ext cx="1123950" cy="369887"/>
          </a:xfrm>
          <a:prstGeom prst="rect">
            <a:avLst/>
          </a:prstGeom>
          <a:noFill/>
          <a:ln w="9525">
            <a:noFill/>
            <a:miter lim="800000"/>
            <a:headEnd/>
            <a:tailEnd/>
          </a:ln>
        </p:spPr>
        <p:txBody>
          <a:bodyPr>
            <a:spAutoFit/>
          </a:bodyPr>
          <a:lstStyle/>
          <a:p>
            <a:r>
              <a:rPr lang="ru-RU">
                <a:solidFill>
                  <a:schemeClr val="bg1"/>
                </a:solidFill>
                <a:latin typeface="Calibri" pitchFamily="34" charset="0"/>
              </a:rPr>
              <a:t>Травник</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0" y="260350"/>
            <a:ext cx="8964613" cy="2865438"/>
          </a:xfrm>
          <a:prstGeom prst="rect">
            <a:avLst/>
          </a:prstGeom>
          <a:noFill/>
          <a:ln w="9525">
            <a:noFill/>
            <a:miter lim="800000"/>
            <a:headEnd/>
            <a:tailEnd/>
          </a:ln>
        </p:spPr>
        <p:txBody>
          <a:bodyPr>
            <a:spAutoFit/>
          </a:bodyPr>
          <a:lstStyle/>
          <a:p>
            <a:pPr algn="ctr"/>
            <a:r>
              <a:rPr lang="ru-RU" sz="2000" dirty="0">
                <a:latin typeface="Cambria" pitchFamily="18" charset="0"/>
              </a:rPr>
              <a:t>В </a:t>
            </a:r>
            <a:r>
              <a:rPr lang="ru-RU" sz="2000" b="1" dirty="0">
                <a:latin typeface="Cambria" pitchFamily="18" charset="0"/>
              </a:rPr>
              <a:t>гнездовой период </a:t>
            </a:r>
            <a:r>
              <a:rPr lang="ru-RU" sz="2000" dirty="0">
                <a:latin typeface="Cambria" pitchFamily="18" charset="0"/>
              </a:rPr>
              <a:t>(с 15 мая по 7 июля 2018 г.) в работе над созданием Атласа птиц г. Уфы приняли участие </a:t>
            </a:r>
            <a:r>
              <a:rPr lang="ru-RU" sz="2000" b="1" dirty="0">
                <a:latin typeface="Cambria" pitchFamily="18" charset="0"/>
              </a:rPr>
              <a:t>24 человека </a:t>
            </a:r>
            <a:r>
              <a:rPr lang="ru-RU" sz="2000" dirty="0">
                <a:latin typeface="Cambria" pitchFamily="18" charset="0"/>
              </a:rPr>
              <a:t>(учётчики: </a:t>
            </a:r>
            <a:r>
              <a:rPr lang="ru-RU" sz="2000" dirty="0" err="1">
                <a:latin typeface="Cambria" pitchFamily="18" charset="0"/>
              </a:rPr>
              <a:t>Габбасова</a:t>
            </a:r>
            <a:r>
              <a:rPr lang="ru-RU" sz="2000" dirty="0">
                <a:latin typeface="Cambria" pitchFamily="18" charset="0"/>
              </a:rPr>
              <a:t> Э.З., Гайсина Г.А., Гареева А.И., Григорьев А.Е., </a:t>
            </a:r>
            <a:r>
              <a:rPr lang="ru-RU" sz="2000" dirty="0" err="1">
                <a:latin typeface="Cambria" pitchFamily="18" charset="0"/>
              </a:rPr>
              <a:t>Ишмуратова</a:t>
            </a:r>
            <a:r>
              <a:rPr lang="ru-RU" sz="2000" dirty="0">
                <a:latin typeface="Cambria" pitchFamily="18" charset="0"/>
              </a:rPr>
              <a:t> </a:t>
            </a:r>
            <a:r>
              <a:rPr lang="ru-RU" sz="2000" dirty="0" smtClean="0">
                <a:latin typeface="Cambria" pitchFamily="18" charset="0"/>
              </a:rPr>
              <a:t>Э.Р., </a:t>
            </a:r>
            <a:r>
              <a:rPr lang="ru-RU" sz="2000" dirty="0">
                <a:latin typeface="Cambria" pitchFamily="18" charset="0"/>
              </a:rPr>
              <a:t>Каримова </a:t>
            </a:r>
            <a:r>
              <a:rPr lang="ru-RU" sz="2000" dirty="0" smtClean="0">
                <a:latin typeface="Cambria" pitchFamily="18" charset="0"/>
              </a:rPr>
              <a:t>К.М., </a:t>
            </a:r>
            <a:r>
              <a:rPr lang="ru-RU" sz="2000" dirty="0">
                <a:latin typeface="Cambria" pitchFamily="18" charset="0"/>
              </a:rPr>
              <a:t>Кривошеев М.М., </a:t>
            </a:r>
            <a:r>
              <a:rPr lang="ru-RU" sz="2000" dirty="0" err="1">
                <a:latin typeface="Cambria" pitchFamily="18" charset="0"/>
              </a:rPr>
              <a:t>Мокеев</a:t>
            </a:r>
            <a:r>
              <a:rPr lang="ru-RU" sz="2000" dirty="0">
                <a:latin typeface="Cambria" pitchFamily="18" charset="0"/>
              </a:rPr>
              <a:t> Д.Ю., </a:t>
            </a:r>
            <a:r>
              <a:rPr lang="ru-RU" sz="2000" dirty="0" err="1">
                <a:latin typeface="Cambria" pitchFamily="18" charset="0"/>
              </a:rPr>
              <a:t>Мухаметшин</a:t>
            </a:r>
            <a:r>
              <a:rPr lang="ru-RU" sz="2000" dirty="0">
                <a:latin typeface="Cambria" pitchFamily="18" charset="0"/>
              </a:rPr>
              <a:t> В.В., Никифоровы М.Д. и С.З., </a:t>
            </a:r>
            <a:r>
              <a:rPr lang="ru-RU" sz="2000" dirty="0" err="1">
                <a:latin typeface="Cambria" pitchFamily="18" charset="0"/>
              </a:rPr>
              <a:t>Полежанкина</a:t>
            </a:r>
            <a:r>
              <a:rPr lang="ru-RU" sz="2000" dirty="0">
                <a:latin typeface="Cambria" pitchFamily="18" charset="0"/>
              </a:rPr>
              <a:t> П.Г., </a:t>
            </a:r>
            <a:r>
              <a:rPr lang="ru-RU" sz="2000" dirty="0" err="1">
                <a:latin typeface="Cambria" pitchFamily="18" charset="0"/>
              </a:rPr>
              <a:t>Скамай</a:t>
            </a:r>
            <a:r>
              <a:rPr lang="ru-RU" sz="2000" dirty="0">
                <a:latin typeface="Cambria" pitchFamily="18" charset="0"/>
              </a:rPr>
              <a:t> К.Н., Султанов А.Р., </a:t>
            </a:r>
            <a:r>
              <a:rPr lang="ru-RU" sz="2000" dirty="0" err="1">
                <a:latin typeface="Cambria" pitchFamily="18" charset="0"/>
              </a:rPr>
              <a:t>Хамитова</a:t>
            </a:r>
            <a:r>
              <a:rPr lang="ru-RU" sz="2000" dirty="0">
                <a:latin typeface="Cambria" pitchFamily="18" charset="0"/>
              </a:rPr>
              <a:t> Г.Ч.; наблюдатели: </a:t>
            </a:r>
            <a:r>
              <a:rPr lang="ru-RU" sz="2000" dirty="0" err="1">
                <a:latin typeface="Cambria" pitchFamily="18" charset="0"/>
              </a:rPr>
              <a:t>Белан</a:t>
            </a:r>
            <a:r>
              <a:rPr lang="ru-RU" sz="2000" dirty="0">
                <a:latin typeface="Cambria" pitchFamily="18" charset="0"/>
              </a:rPr>
              <a:t> Л.Н., Васильева А.В., </a:t>
            </a:r>
            <a:r>
              <a:rPr lang="ru-RU" sz="2000" dirty="0" err="1">
                <a:latin typeface="Cambria" pitchFamily="18" charset="0"/>
              </a:rPr>
              <a:t>Галлямов</a:t>
            </a:r>
            <a:r>
              <a:rPr lang="ru-RU" sz="2000" dirty="0">
                <a:latin typeface="Cambria" pitchFamily="18" charset="0"/>
              </a:rPr>
              <a:t> И.Ф., Губина Т.В., </a:t>
            </a:r>
            <a:r>
              <a:rPr lang="ru-RU" sz="2000" dirty="0" err="1">
                <a:latin typeface="Cambria" pitchFamily="18" charset="0"/>
              </a:rPr>
              <a:t>Загидуллина</a:t>
            </a:r>
            <a:r>
              <a:rPr lang="ru-RU" sz="2000" dirty="0">
                <a:latin typeface="Cambria" pitchFamily="18" charset="0"/>
              </a:rPr>
              <a:t> </a:t>
            </a:r>
            <a:r>
              <a:rPr lang="ru-RU" sz="2000" dirty="0" smtClean="0">
                <a:latin typeface="Cambria" pitchFamily="18" charset="0"/>
              </a:rPr>
              <a:t>З.Р., </a:t>
            </a:r>
            <a:r>
              <a:rPr lang="ru-RU" sz="2000" dirty="0">
                <a:latin typeface="Cambria" pitchFamily="18" charset="0"/>
              </a:rPr>
              <a:t>Лебедева О.Ю., </a:t>
            </a:r>
            <a:r>
              <a:rPr lang="ru-RU" sz="2000" dirty="0" err="1">
                <a:latin typeface="Cambria" pitchFamily="18" charset="0"/>
              </a:rPr>
              <a:t>Муртазин</a:t>
            </a:r>
            <a:r>
              <a:rPr lang="ru-RU" sz="2000" dirty="0">
                <a:latin typeface="Cambria" pitchFamily="18" charset="0"/>
              </a:rPr>
              <a:t> Ш.А., Фроловы И.В. и Е.В.). </a:t>
            </a:r>
          </a:p>
          <a:p>
            <a:pPr algn="ctr"/>
            <a:r>
              <a:rPr lang="ru-RU" sz="2000" dirty="0">
                <a:latin typeface="Cambria" pitchFamily="18" charset="0"/>
              </a:rPr>
              <a:t>Пройдено </a:t>
            </a:r>
            <a:r>
              <a:rPr lang="ru-RU" sz="2400" b="1" dirty="0">
                <a:latin typeface="Cambria" pitchFamily="18" charset="0"/>
              </a:rPr>
              <a:t>252,9</a:t>
            </a:r>
            <a:r>
              <a:rPr lang="ru-RU" sz="2000" dirty="0">
                <a:latin typeface="Cambria" pitchFamily="18" charset="0"/>
              </a:rPr>
              <a:t> км маршрутных учётов.</a:t>
            </a:r>
          </a:p>
          <a:p>
            <a:endParaRPr lang="ru-RU" dirty="0">
              <a:latin typeface="Calibri" pitchFamily="34" charset="0"/>
            </a:endParaRPr>
          </a:p>
        </p:txBody>
      </p:sp>
      <p:pic>
        <p:nvPicPr>
          <p:cNvPr id="23554" name="Picture 2" descr="C:\Users\ПОЛИНА\Desktop\Снимок.JPG"/>
          <p:cNvPicPr>
            <a:picLocks noChangeAspect="1" noChangeArrowheads="1"/>
          </p:cNvPicPr>
          <p:nvPr/>
        </p:nvPicPr>
        <p:blipFill>
          <a:blip r:embed="rId3" cstate="print"/>
          <a:srcRect/>
          <a:stretch>
            <a:fillRect/>
          </a:stretch>
        </p:blipFill>
        <p:spPr bwMode="auto">
          <a:xfrm>
            <a:off x="0" y="3213100"/>
            <a:ext cx="9144000" cy="33194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250825" y="188913"/>
            <a:ext cx="8713788" cy="3109912"/>
          </a:xfrm>
          <a:prstGeom prst="rect">
            <a:avLst/>
          </a:prstGeom>
          <a:noFill/>
          <a:ln w="9525">
            <a:noFill/>
            <a:miter lim="800000"/>
            <a:headEnd/>
            <a:tailEnd/>
          </a:ln>
        </p:spPr>
        <p:txBody>
          <a:bodyPr>
            <a:spAutoFit/>
          </a:bodyPr>
          <a:lstStyle/>
          <a:p>
            <a:pPr algn="ctr"/>
            <a:r>
              <a:rPr lang="ru-RU" sz="2000" dirty="0">
                <a:latin typeface="Cambria" pitchFamily="18" charset="0"/>
              </a:rPr>
              <a:t>В </a:t>
            </a:r>
            <a:r>
              <a:rPr lang="ru-RU" sz="2000" b="1" dirty="0" err="1">
                <a:latin typeface="Cambria" pitchFamily="18" charset="0"/>
              </a:rPr>
              <a:t>послегнездовой</a:t>
            </a:r>
            <a:r>
              <a:rPr lang="ru-RU" sz="2000" b="1" dirty="0">
                <a:latin typeface="Cambria" pitchFamily="18" charset="0"/>
              </a:rPr>
              <a:t> и осенний периоды </a:t>
            </a:r>
            <a:r>
              <a:rPr lang="ru-RU" sz="2000" dirty="0">
                <a:latin typeface="Cambria" pitchFamily="18" charset="0"/>
              </a:rPr>
              <a:t>(со второй декады июля по 1 ноября 2018 г.) наблюдатели регистрировали только видовой состав птиц. В работе над созданием Атласа птиц г. Уфы в этот период приняли участие </a:t>
            </a:r>
            <a:r>
              <a:rPr lang="ru-RU" sz="2000" b="1" dirty="0">
                <a:latin typeface="Cambria" pitchFamily="18" charset="0"/>
              </a:rPr>
              <a:t>25 человек</a:t>
            </a:r>
            <a:r>
              <a:rPr lang="ru-RU" sz="2000" dirty="0">
                <a:latin typeface="Cambria" pitchFamily="18" charset="0"/>
              </a:rPr>
              <a:t>: </a:t>
            </a:r>
            <a:r>
              <a:rPr lang="ru-RU" sz="2000" dirty="0" err="1">
                <a:latin typeface="Cambria" pitchFamily="18" charset="0"/>
              </a:rPr>
              <a:t>Адиев</a:t>
            </a:r>
            <a:r>
              <a:rPr lang="ru-RU" sz="2000" dirty="0">
                <a:latin typeface="Cambria" pitchFamily="18" charset="0"/>
              </a:rPr>
              <a:t> </a:t>
            </a:r>
            <a:r>
              <a:rPr lang="ru-RU" sz="2000" dirty="0" smtClean="0">
                <a:latin typeface="Cambria" pitchFamily="18" charset="0"/>
              </a:rPr>
              <a:t>М.Я., </a:t>
            </a:r>
            <a:r>
              <a:rPr lang="ru-RU" sz="2000" dirty="0" err="1">
                <a:latin typeface="Cambria" pitchFamily="18" charset="0"/>
              </a:rPr>
              <a:t>Белан</a:t>
            </a:r>
            <a:r>
              <a:rPr lang="ru-RU" sz="2000" dirty="0">
                <a:latin typeface="Cambria" pitchFamily="18" charset="0"/>
              </a:rPr>
              <a:t> Л.Н., Васильева А.В., </a:t>
            </a:r>
            <a:r>
              <a:rPr lang="ru-RU" sz="2000" dirty="0" err="1">
                <a:latin typeface="Cambria" pitchFamily="18" charset="0"/>
              </a:rPr>
              <a:t>Габбасова</a:t>
            </a:r>
            <a:r>
              <a:rPr lang="ru-RU" sz="2000" dirty="0">
                <a:latin typeface="Cambria" pitchFamily="18" charset="0"/>
              </a:rPr>
              <a:t> Э.З., Гайсина Г.А., </a:t>
            </a:r>
            <a:r>
              <a:rPr lang="ru-RU" sz="2000" dirty="0" err="1">
                <a:latin typeface="Cambria" pitchFamily="18" charset="0"/>
              </a:rPr>
              <a:t>Галлямов</a:t>
            </a:r>
            <a:r>
              <a:rPr lang="ru-RU" sz="2000" dirty="0">
                <a:latin typeface="Cambria" pitchFamily="18" charset="0"/>
              </a:rPr>
              <a:t> И.Ф., Григорьев А.Е., Губина Т.В., </a:t>
            </a:r>
            <a:r>
              <a:rPr lang="ru-RU" sz="2000" dirty="0" err="1">
                <a:latin typeface="Cambria" pitchFamily="18" charset="0"/>
              </a:rPr>
              <a:t>Загидуллина</a:t>
            </a:r>
            <a:r>
              <a:rPr lang="ru-RU" sz="2000" dirty="0">
                <a:latin typeface="Cambria" pitchFamily="18" charset="0"/>
              </a:rPr>
              <a:t> З.Р., Захаров А., Кривошеев М.М., Крупская Н.А., Лебедева О.Ю., </a:t>
            </a:r>
            <a:r>
              <a:rPr lang="ru-RU" sz="2000" dirty="0" err="1">
                <a:latin typeface="Cambria" pitchFamily="18" charset="0"/>
              </a:rPr>
              <a:t>Мокеев</a:t>
            </a:r>
            <a:r>
              <a:rPr lang="ru-RU" sz="2000" dirty="0">
                <a:latin typeface="Cambria" pitchFamily="18" charset="0"/>
              </a:rPr>
              <a:t> Д.Ю., </a:t>
            </a:r>
            <a:r>
              <a:rPr lang="ru-RU" sz="2000" dirty="0" err="1">
                <a:latin typeface="Cambria" pitchFamily="18" charset="0"/>
              </a:rPr>
              <a:t>Муртазин</a:t>
            </a:r>
            <a:r>
              <a:rPr lang="ru-RU" sz="2000" dirty="0">
                <a:latin typeface="Cambria" pitchFamily="18" charset="0"/>
              </a:rPr>
              <a:t> Ш.А., Никифорова С.З., Осипова О., Первушин А.Н., </a:t>
            </a:r>
            <a:r>
              <a:rPr lang="ru-RU" sz="2000" dirty="0" err="1">
                <a:latin typeface="Cambria" pitchFamily="18" charset="0"/>
              </a:rPr>
              <a:t>Полежанкина</a:t>
            </a:r>
            <a:r>
              <a:rPr lang="ru-RU" sz="2000" dirty="0">
                <a:latin typeface="Cambria" pitchFamily="18" charset="0"/>
              </a:rPr>
              <a:t> П.Г., Руденко И., </a:t>
            </a:r>
            <a:r>
              <a:rPr lang="ru-RU" sz="2000" dirty="0" err="1">
                <a:latin typeface="Cambria" pitchFamily="18" charset="0"/>
              </a:rPr>
              <a:t>Скамай</a:t>
            </a:r>
            <a:r>
              <a:rPr lang="ru-RU" sz="2000" dirty="0">
                <a:latin typeface="Cambria" pitchFamily="18" charset="0"/>
              </a:rPr>
              <a:t> К.Н., Соболева Л., </a:t>
            </a:r>
            <a:r>
              <a:rPr lang="ru-RU" sz="2000" dirty="0" err="1">
                <a:latin typeface="Cambria" pitchFamily="18" charset="0"/>
              </a:rPr>
              <a:t>Хамитова</a:t>
            </a:r>
            <a:r>
              <a:rPr lang="ru-RU" sz="2000" dirty="0">
                <a:latin typeface="Cambria" pitchFamily="18" charset="0"/>
              </a:rPr>
              <a:t> Г.Ч., Фроловы И.В. и Е.В. </a:t>
            </a:r>
          </a:p>
          <a:p>
            <a:endParaRPr lang="ru-RU" dirty="0">
              <a:latin typeface="Calibri" pitchFamily="34" charset="0"/>
            </a:endParaRPr>
          </a:p>
        </p:txBody>
      </p:sp>
      <p:pic>
        <p:nvPicPr>
          <p:cNvPr id="24578" name="Picture 3" descr="C:\Users\ПОЛИНА\Desktop\6.Фото и статьи к отчёту (1.11.17.-1.11.18)\Турпан, самка_фото Адиева М. 2.jpg"/>
          <p:cNvPicPr>
            <a:picLocks noChangeAspect="1" noChangeArrowheads="1"/>
          </p:cNvPicPr>
          <p:nvPr/>
        </p:nvPicPr>
        <p:blipFill>
          <a:blip r:embed="rId3" cstate="print"/>
          <a:srcRect/>
          <a:stretch>
            <a:fillRect/>
          </a:stretch>
        </p:blipFill>
        <p:spPr bwMode="auto">
          <a:xfrm>
            <a:off x="4427538" y="3609975"/>
            <a:ext cx="4343400" cy="3248025"/>
          </a:xfrm>
          <a:prstGeom prst="rect">
            <a:avLst/>
          </a:prstGeom>
          <a:noFill/>
          <a:ln w="9525">
            <a:noFill/>
            <a:miter lim="800000"/>
            <a:headEnd/>
            <a:tailEnd/>
          </a:ln>
        </p:spPr>
      </p:pic>
      <p:pic>
        <p:nvPicPr>
          <p:cNvPr id="24579" name="Picture 4" descr="C:\Users\ПОЛИНА\Desktop\X62RwuvYeOA.jpg"/>
          <p:cNvPicPr>
            <a:picLocks noChangeAspect="1" noChangeArrowheads="1"/>
          </p:cNvPicPr>
          <p:nvPr/>
        </p:nvPicPr>
        <p:blipFill>
          <a:blip r:embed="rId4" cstate="print"/>
          <a:srcRect/>
          <a:stretch>
            <a:fillRect/>
          </a:stretch>
        </p:blipFill>
        <p:spPr bwMode="auto">
          <a:xfrm>
            <a:off x="539750" y="3143250"/>
            <a:ext cx="2808288" cy="3741738"/>
          </a:xfrm>
          <a:prstGeom prst="rect">
            <a:avLst/>
          </a:prstGeom>
          <a:noFill/>
          <a:ln w="9525">
            <a:noFill/>
            <a:miter lim="800000"/>
            <a:headEnd/>
            <a:tailEnd/>
          </a:ln>
        </p:spPr>
      </p:pic>
      <p:sp>
        <p:nvSpPr>
          <p:cNvPr id="24580" name="TextBox 4"/>
          <p:cNvSpPr txBox="1">
            <a:spLocks noChangeArrowheads="1"/>
          </p:cNvSpPr>
          <p:nvPr/>
        </p:nvSpPr>
        <p:spPr bwMode="auto">
          <a:xfrm>
            <a:off x="900113" y="3213100"/>
            <a:ext cx="2024062" cy="646113"/>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Мохноногий сыч</a:t>
            </a:r>
          </a:p>
          <a:p>
            <a:pPr algn="ctr"/>
            <a:r>
              <a:rPr lang="ru-RU">
                <a:solidFill>
                  <a:schemeClr val="bg1"/>
                </a:solidFill>
                <a:latin typeface="Calibri" pitchFamily="34" charset="0"/>
              </a:rPr>
              <a:t>(фото Крупской Н.)</a:t>
            </a:r>
          </a:p>
        </p:txBody>
      </p:sp>
      <p:sp>
        <p:nvSpPr>
          <p:cNvPr id="24581" name="TextBox 5"/>
          <p:cNvSpPr txBox="1">
            <a:spLocks noChangeArrowheads="1"/>
          </p:cNvSpPr>
          <p:nvPr/>
        </p:nvSpPr>
        <p:spPr bwMode="auto">
          <a:xfrm>
            <a:off x="6732588" y="3789363"/>
            <a:ext cx="2170112" cy="646112"/>
          </a:xfrm>
          <a:prstGeom prst="rect">
            <a:avLst/>
          </a:prstGeom>
          <a:noFill/>
          <a:ln w="9525">
            <a:noFill/>
            <a:miter lim="800000"/>
            <a:headEnd/>
            <a:tailEnd/>
          </a:ln>
        </p:spPr>
        <p:txBody>
          <a:bodyPr>
            <a:spAutoFit/>
          </a:bodyPr>
          <a:lstStyle/>
          <a:p>
            <a:pPr algn="ctr"/>
            <a:r>
              <a:rPr lang="ru-RU">
                <a:latin typeface="Calibri" pitchFamily="34" charset="0"/>
              </a:rPr>
              <a:t>Морянка</a:t>
            </a:r>
          </a:p>
          <a:p>
            <a:pPr algn="ctr"/>
            <a:r>
              <a:rPr lang="ru-RU">
                <a:latin typeface="Calibri" pitchFamily="34" charset="0"/>
              </a:rPr>
              <a:t>(фото Адиева М.)</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250825" y="260350"/>
            <a:ext cx="8569325" cy="831850"/>
          </a:xfrm>
          <a:prstGeom prst="rect">
            <a:avLst/>
          </a:prstGeom>
          <a:noFill/>
          <a:ln w="9525">
            <a:noFill/>
            <a:miter lim="800000"/>
            <a:headEnd/>
            <a:tailEnd/>
          </a:ln>
        </p:spPr>
        <p:txBody>
          <a:bodyPr>
            <a:spAutoFit/>
          </a:bodyPr>
          <a:lstStyle/>
          <a:p>
            <a:pPr algn="ctr"/>
            <a:r>
              <a:rPr lang="ru-RU" sz="2400">
                <a:latin typeface="Cambria" pitchFamily="18" charset="0"/>
              </a:rPr>
              <a:t>Всего за отчётный период в работе над созданием Атласа птиц г. Уфы приняли участие </a:t>
            </a:r>
            <a:r>
              <a:rPr lang="ru-RU" sz="2400" b="1">
                <a:latin typeface="Cambria" pitchFamily="18" charset="0"/>
              </a:rPr>
              <a:t>47 человек</a:t>
            </a:r>
            <a:r>
              <a:rPr lang="ru-RU" sz="2400">
                <a:latin typeface="Cambria" pitchFamily="18" charset="0"/>
              </a:rPr>
              <a:t>.</a:t>
            </a:r>
          </a:p>
        </p:txBody>
      </p:sp>
      <p:pic>
        <p:nvPicPr>
          <p:cNvPr id="25602" name="Picture 2" descr="C:\Users\ПОЛИНА\Desktop\wloylxtI9rs.jpg"/>
          <p:cNvPicPr>
            <a:picLocks noChangeAspect="1" noChangeArrowheads="1"/>
          </p:cNvPicPr>
          <p:nvPr/>
        </p:nvPicPr>
        <p:blipFill>
          <a:blip r:embed="rId3" cstate="print"/>
          <a:srcRect/>
          <a:stretch>
            <a:fillRect/>
          </a:stretch>
        </p:blipFill>
        <p:spPr bwMode="auto">
          <a:xfrm>
            <a:off x="0" y="1196975"/>
            <a:ext cx="1763713" cy="1322388"/>
          </a:xfrm>
          <a:prstGeom prst="rect">
            <a:avLst/>
          </a:prstGeom>
          <a:noFill/>
          <a:ln w="9525">
            <a:noFill/>
            <a:miter lim="800000"/>
            <a:headEnd/>
            <a:tailEnd/>
          </a:ln>
        </p:spPr>
      </p:pic>
      <p:pic>
        <p:nvPicPr>
          <p:cNvPr id="25603" name="Picture 3" descr="C:\Users\ПОЛИНА\Desktop\4iaf1J0O2lE.jpg"/>
          <p:cNvPicPr>
            <a:picLocks noChangeAspect="1" noChangeArrowheads="1"/>
          </p:cNvPicPr>
          <p:nvPr/>
        </p:nvPicPr>
        <p:blipFill>
          <a:blip r:embed="rId4" cstate="print"/>
          <a:srcRect/>
          <a:stretch>
            <a:fillRect/>
          </a:stretch>
        </p:blipFill>
        <p:spPr bwMode="auto">
          <a:xfrm>
            <a:off x="0" y="2420938"/>
            <a:ext cx="1692275" cy="1692275"/>
          </a:xfrm>
          <a:prstGeom prst="rect">
            <a:avLst/>
          </a:prstGeom>
          <a:noFill/>
          <a:ln w="9525">
            <a:noFill/>
            <a:miter lim="800000"/>
            <a:headEnd/>
            <a:tailEnd/>
          </a:ln>
        </p:spPr>
      </p:pic>
      <p:pic>
        <p:nvPicPr>
          <p:cNvPr id="25604" name="Picture 5" descr="C:\Users\ПОЛИНА\Desktop\_kHHZsuJEC4.jpg"/>
          <p:cNvPicPr>
            <a:picLocks noChangeAspect="1" noChangeArrowheads="1"/>
          </p:cNvPicPr>
          <p:nvPr/>
        </p:nvPicPr>
        <p:blipFill>
          <a:blip r:embed="rId5" cstate="print"/>
          <a:srcRect/>
          <a:stretch>
            <a:fillRect/>
          </a:stretch>
        </p:blipFill>
        <p:spPr bwMode="auto">
          <a:xfrm>
            <a:off x="1763713" y="1196975"/>
            <a:ext cx="1439862" cy="1847850"/>
          </a:xfrm>
          <a:prstGeom prst="rect">
            <a:avLst/>
          </a:prstGeom>
          <a:noFill/>
          <a:ln w="9525">
            <a:noFill/>
            <a:miter lim="800000"/>
            <a:headEnd/>
            <a:tailEnd/>
          </a:ln>
        </p:spPr>
      </p:pic>
      <p:pic>
        <p:nvPicPr>
          <p:cNvPr id="25605" name="Picture 4" descr="C:\Users\ПОЛИНА\Desktop\G9jqvTU8-6s.jpg"/>
          <p:cNvPicPr>
            <a:picLocks noChangeAspect="1" noChangeArrowheads="1"/>
          </p:cNvPicPr>
          <p:nvPr/>
        </p:nvPicPr>
        <p:blipFill>
          <a:blip r:embed="rId6" cstate="print"/>
          <a:srcRect/>
          <a:stretch>
            <a:fillRect/>
          </a:stretch>
        </p:blipFill>
        <p:spPr bwMode="auto">
          <a:xfrm>
            <a:off x="1403350" y="2420938"/>
            <a:ext cx="1296988" cy="1728787"/>
          </a:xfrm>
          <a:prstGeom prst="rect">
            <a:avLst/>
          </a:prstGeom>
          <a:noFill/>
          <a:ln w="9525">
            <a:noFill/>
            <a:miter lim="800000"/>
            <a:headEnd/>
            <a:tailEnd/>
          </a:ln>
        </p:spPr>
      </p:pic>
      <p:pic>
        <p:nvPicPr>
          <p:cNvPr id="25606" name="Picture 6" descr="C:\Users\ПОЛИНА\Desktop\nlspL78Bu1U.jpg"/>
          <p:cNvPicPr>
            <a:picLocks noChangeAspect="1" noChangeArrowheads="1"/>
          </p:cNvPicPr>
          <p:nvPr/>
        </p:nvPicPr>
        <p:blipFill>
          <a:blip r:embed="rId7" cstate="print"/>
          <a:srcRect/>
          <a:stretch>
            <a:fillRect/>
          </a:stretch>
        </p:blipFill>
        <p:spPr bwMode="auto">
          <a:xfrm>
            <a:off x="3203575" y="1196975"/>
            <a:ext cx="1404938" cy="1871663"/>
          </a:xfrm>
          <a:prstGeom prst="rect">
            <a:avLst/>
          </a:prstGeom>
          <a:noFill/>
          <a:ln w="9525">
            <a:noFill/>
            <a:miter lim="800000"/>
            <a:headEnd/>
            <a:tailEnd/>
          </a:ln>
        </p:spPr>
      </p:pic>
      <p:pic>
        <p:nvPicPr>
          <p:cNvPr id="25607" name="Picture 7" descr="C:\Users\ПОЛИНА\Desktop\8dVrrep62pE.jpg"/>
          <p:cNvPicPr>
            <a:picLocks noChangeAspect="1" noChangeArrowheads="1"/>
          </p:cNvPicPr>
          <p:nvPr/>
        </p:nvPicPr>
        <p:blipFill>
          <a:blip r:embed="rId8" cstate="print"/>
          <a:srcRect/>
          <a:stretch>
            <a:fillRect/>
          </a:stretch>
        </p:blipFill>
        <p:spPr bwMode="auto">
          <a:xfrm>
            <a:off x="2627313" y="2708275"/>
            <a:ext cx="1368425" cy="2054225"/>
          </a:xfrm>
          <a:prstGeom prst="rect">
            <a:avLst/>
          </a:prstGeom>
          <a:noFill/>
          <a:ln w="9525">
            <a:noFill/>
            <a:miter lim="800000"/>
            <a:headEnd/>
            <a:tailEnd/>
          </a:ln>
        </p:spPr>
      </p:pic>
      <p:pic>
        <p:nvPicPr>
          <p:cNvPr id="25608" name="Picture 9" descr="C:\Users\ПОЛИНА\Desktop\z_731b5158.jpg"/>
          <p:cNvPicPr>
            <a:picLocks noChangeAspect="1" noChangeArrowheads="1"/>
          </p:cNvPicPr>
          <p:nvPr/>
        </p:nvPicPr>
        <p:blipFill>
          <a:blip r:embed="rId9" cstate="print"/>
          <a:srcRect/>
          <a:stretch>
            <a:fillRect/>
          </a:stretch>
        </p:blipFill>
        <p:spPr bwMode="auto">
          <a:xfrm>
            <a:off x="7308850" y="5481638"/>
            <a:ext cx="1835150" cy="1376362"/>
          </a:xfrm>
          <a:prstGeom prst="rect">
            <a:avLst/>
          </a:prstGeom>
          <a:noFill/>
          <a:ln w="9525">
            <a:noFill/>
            <a:miter lim="800000"/>
            <a:headEnd/>
            <a:tailEnd/>
          </a:ln>
        </p:spPr>
      </p:pic>
      <p:pic>
        <p:nvPicPr>
          <p:cNvPr id="25609" name="Picture 10" descr="C:\Users\ПОЛИНА\Desktop\3gbkQtJepJE.jpg"/>
          <p:cNvPicPr>
            <a:picLocks noChangeAspect="1" noChangeArrowheads="1"/>
          </p:cNvPicPr>
          <p:nvPr/>
        </p:nvPicPr>
        <p:blipFill>
          <a:blip r:embed="rId10" cstate="print"/>
          <a:srcRect/>
          <a:stretch>
            <a:fillRect/>
          </a:stretch>
        </p:blipFill>
        <p:spPr bwMode="auto">
          <a:xfrm>
            <a:off x="5940425" y="1196975"/>
            <a:ext cx="1790700" cy="1790700"/>
          </a:xfrm>
          <a:prstGeom prst="rect">
            <a:avLst/>
          </a:prstGeom>
          <a:noFill/>
          <a:ln w="9525">
            <a:noFill/>
            <a:miter lim="800000"/>
            <a:headEnd/>
            <a:tailEnd/>
          </a:ln>
        </p:spPr>
      </p:pic>
      <p:pic>
        <p:nvPicPr>
          <p:cNvPr id="25610" name="Picture 11" descr="C:\Users\ПОЛИНА\Desktop\odJOiSYTD3w.jpg"/>
          <p:cNvPicPr>
            <a:picLocks noChangeAspect="1" noChangeArrowheads="1"/>
          </p:cNvPicPr>
          <p:nvPr/>
        </p:nvPicPr>
        <p:blipFill>
          <a:blip r:embed="rId11" cstate="print"/>
          <a:srcRect/>
          <a:stretch>
            <a:fillRect/>
          </a:stretch>
        </p:blipFill>
        <p:spPr bwMode="auto">
          <a:xfrm>
            <a:off x="7718425" y="1196975"/>
            <a:ext cx="1425575" cy="2016125"/>
          </a:xfrm>
          <a:prstGeom prst="rect">
            <a:avLst/>
          </a:prstGeom>
          <a:noFill/>
          <a:ln w="9525">
            <a:noFill/>
            <a:miter lim="800000"/>
            <a:headEnd/>
            <a:tailEnd/>
          </a:ln>
        </p:spPr>
      </p:pic>
      <p:pic>
        <p:nvPicPr>
          <p:cNvPr id="25611" name="Picture 8" descr="C:\Users\ПОЛИНА\Desktop\Wm28Qw_AXX8.jpg"/>
          <p:cNvPicPr>
            <a:picLocks noChangeAspect="1" noChangeArrowheads="1"/>
          </p:cNvPicPr>
          <p:nvPr/>
        </p:nvPicPr>
        <p:blipFill>
          <a:blip r:embed="rId12" cstate="print"/>
          <a:srcRect/>
          <a:stretch>
            <a:fillRect/>
          </a:stretch>
        </p:blipFill>
        <p:spPr bwMode="auto">
          <a:xfrm>
            <a:off x="3779838" y="2997200"/>
            <a:ext cx="1152525" cy="1727200"/>
          </a:xfrm>
          <a:prstGeom prst="rect">
            <a:avLst/>
          </a:prstGeom>
          <a:noFill/>
          <a:ln w="9525">
            <a:noFill/>
            <a:miter lim="800000"/>
            <a:headEnd/>
            <a:tailEnd/>
          </a:ln>
        </p:spPr>
      </p:pic>
      <p:pic>
        <p:nvPicPr>
          <p:cNvPr id="25612" name="Picture 12" descr="C:\Users\ПОЛИНА\Desktop\VNTZSMtyIpk.jpg"/>
          <p:cNvPicPr>
            <a:picLocks noChangeAspect="1" noChangeArrowheads="1"/>
          </p:cNvPicPr>
          <p:nvPr/>
        </p:nvPicPr>
        <p:blipFill>
          <a:blip r:embed="rId13" cstate="print"/>
          <a:srcRect/>
          <a:stretch>
            <a:fillRect/>
          </a:stretch>
        </p:blipFill>
        <p:spPr bwMode="auto">
          <a:xfrm>
            <a:off x="7367588" y="3068638"/>
            <a:ext cx="1776412" cy="1331912"/>
          </a:xfrm>
          <a:prstGeom prst="rect">
            <a:avLst/>
          </a:prstGeom>
          <a:noFill/>
          <a:ln w="9525">
            <a:noFill/>
            <a:miter lim="800000"/>
            <a:headEnd/>
            <a:tailEnd/>
          </a:ln>
        </p:spPr>
      </p:pic>
      <p:pic>
        <p:nvPicPr>
          <p:cNvPr id="25613" name="Picture 13" descr="C:\Users\ПОЛИНА\Desktop\z113OGxdOIw.jpg"/>
          <p:cNvPicPr>
            <a:picLocks noChangeAspect="1" noChangeArrowheads="1"/>
          </p:cNvPicPr>
          <p:nvPr/>
        </p:nvPicPr>
        <p:blipFill>
          <a:blip r:embed="rId14" cstate="print"/>
          <a:srcRect/>
          <a:stretch>
            <a:fillRect/>
          </a:stretch>
        </p:blipFill>
        <p:spPr bwMode="auto">
          <a:xfrm>
            <a:off x="0" y="3860800"/>
            <a:ext cx="1763713" cy="1609725"/>
          </a:xfrm>
          <a:prstGeom prst="rect">
            <a:avLst/>
          </a:prstGeom>
          <a:noFill/>
          <a:ln w="9525">
            <a:noFill/>
            <a:miter lim="800000"/>
            <a:headEnd/>
            <a:tailEnd/>
          </a:ln>
        </p:spPr>
      </p:pic>
      <p:pic>
        <p:nvPicPr>
          <p:cNvPr id="25614" name="Picture 14" descr="C:\Users\ПОЛИНА\Desktop\Xy3SE2e-PCg.jpg"/>
          <p:cNvPicPr>
            <a:picLocks noChangeAspect="1" noChangeArrowheads="1"/>
          </p:cNvPicPr>
          <p:nvPr/>
        </p:nvPicPr>
        <p:blipFill>
          <a:blip r:embed="rId15" cstate="print"/>
          <a:srcRect/>
          <a:stretch>
            <a:fillRect/>
          </a:stretch>
        </p:blipFill>
        <p:spPr bwMode="auto">
          <a:xfrm>
            <a:off x="1763713" y="3789363"/>
            <a:ext cx="1296987" cy="1943100"/>
          </a:xfrm>
          <a:prstGeom prst="rect">
            <a:avLst/>
          </a:prstGeom>
          <a:noFill/>
          <a:ln w="9525">
            <a:noFill/>
            <a:miter lim="800000"/>
            <a:headEnd/>
            <a:tailEnd/>
          </a:ln>
        </p:spPr>
      </p:pic>
      <p:pic>
        <p:nvPicPr>
          <p:cNvPr id="25615" name="Picture 20" descr="C:\Users\ПОЛИНА\Desktop\Полина-Полежанкина-1024x683.jpg"/>
          <p:cNvPicPr>
            <a:picLocks noChangeAspect="1" noChangeArrowheads="1"/>
          </p:cNvPicPr>
          <p:nvPr/>
        </p:nvPicPr>
        <p:blipFill>
          <a:blip r:embed="rId16" cstate="print"/>
          <a:srcRect/>
          <a:stretch>
            <a:fillRect/>
          </a:stretch>
        </p:blipFill>
        <p:spPr bwMode="auto">
          <a:xfrm>
            <a:off x="5940425" y="2997200"/>
            <a:ext cx="1871663" cy="1392238"/>
          </a:xfrm>
          <a:prstGeom prst="rect">
            <a:avLst/>
          </a:prstGeom>
          <a:noFill/>
          <a:ln w="9525">
            <a:noFill/>
            <a:miter lim="800000"/>
            <a:headEnd/>
            <a:tailEnd/>
          </a:ln>
        </p:spPr>
      </p:pic>
      <p:pic>
        <p:nvPicPr>
          <p:cNvPr id="25616" name="Picture 22" descr="C:\Users\ПОЛИНА\Desktop\garaOmCLa_8.jpg"/>
          <p:cNvPicPr>
            <a:picLocks noChangeAspect="1" noChangeArrowheads="1"/>
          </p:cNvPicPr>
          <p:nvPr/>
        </p:nvPicPr>
        <p:blipFill>
          <a:blip r:embed="rId17" cstate="print"/>
          <a:srcRect/>
          <a:stretch>
            <a:fillRect/>
          </a:stretch>
        </p:blipFill>
        <p:spPr bwMode="auto">
          <a:xfrm>
            <a:off x="6927850" y="4292600"/>
            <a:ext cx="2216150" cy="1530350"/>
          </a:xfrm>
          <a:prstGeom prst="rect">
            <a:avLst/>
          </a:prstGeom>
          <a:noFill/>
          <a:ln w="9525">
            <a:noFill/>
            <a:miter lim="800000"/>
            <a:headEnd/>
            <a:tailEnd/>
          </a:ln>
        </p:spPr>
      </p:pic>
      <p:pic>
        <p:nvPicPr>
          <p:cNvPr id="25617" name="Picture 21" descr="C:\Users\ПОЛИНА\Desktop\GGpaK6WBKBg.jpg"/>
          <p:cNvPicPr>
            <a:picLocks noChangeAspect="1" noChangeArrowheads="1"/>
          </p:cNvPicPr>
          <p:nvPr/>
        </p:nvPicPr>
        <p:blipFill>
          <a:blip r:embed="rId18" cstate="print"/>
          <a:srcRect/>
          <a:stretch>
            <a:fillRect/>
          </a:stretch>
        </p:blipFill>
        <p:spPr bwMode="auto">
          <a:xfrm>
            <a:off x="5824538" y="5375275"/>
            <a:ext cx="1484312" cy="1482725"/>
          </a:xfrm>
          <a:prstGeom prst="rect">
            <a:avLst/>
          </a:prstGeom>
          <a:noFill/>
          <a:ln w="9525">
            <a:noFill/>
            <a:miter lim="800000"/>
            <a:headEnd/>
            <a:tailEnd/>
          </a:ln>
        </p:spPr>
      </p:pic>
      <p:pic>
        <p:nvPicPr>
          <p:cNvPr id="25618" name="Picture 25" descr="C:\Users\ПОЛИНА\Desktop\QeGjB2U3ZaQ.jpg"/>
          <p:cNvPicPr>
            <a:picLocks noChangeAspect="1" noChangeArrowheads="1"/>
          </p:cNvPicPr>
          <p:nvPr/>
        </p:nvPicPr>
        <p:blipFill>
          <a:blip r:embed="rId19" cstate="print"/>
          <a:srcRect/>
          <a:stretch>
            <a:fillRect/>
          </a:stretch>
        </p:blipFill>
        <p:spPr bwMode="auto">
          <a:xfrm>
            <a:off x="5724525" y="3933825"/>
            <a:ext cx="1354138" cy="1490663"/>
          </a:xfrm>
          <a:prstGeom prst="rect">
            <a:avLst/>
          </a:prstGeom>
          <a:noFill/>
          <a:ln w="9525">
            <a:noFill/>
            <a:miter lim="800000"/>
            <a:headEnd/>
            <a:tailEnd/>
          </a:ln>
        </p:spPr>
      </p:pic>
      <p:pic>
        <p:nvPicPr>
          <p:cNvPr id="25619" name="Picture 26" descr="C:\Users\ПОЛИНА\Desktop\yluLn4VrOhM.jpg"/>
          <p:cNvPicPr>
            <a:picLocks noChangeAspect="1" noChangeArrowheads="1"/>
          </p:cNvPicPr>
          <p:nvPr/>
        </p:nvPicPr>
        <p:blipFill>
          <a:blip r:embed="rId20" cstate="print"/>
          <a:srcRect/>
          <a:stretch>
            <a:fillRect/>
          </a:stretch>
        </p:blipFill>
        <p:spPr bwMode="auto">
          <a:xfrm>
            <a:off x="0" y="5445125"/>
            <a:ext cx="1884363" cy="1412875"/>
          </a:xfrm>
          <a:prstGeom prst="rect">
            <a:avLst/>
          </a:prstGeom>
          <a:noFill/>
          <a:ln w="9525">
            <a:noFill/>
            <a:miter lim="800000"/>
            <a:headEnd/>
            <a:tailEnd/>
          </a:ln>
        </p:spPr>
      </p:pic>
      <p:pic>
        <p:nvPicPr>
          <p:cNvPr id="25620" name="Picture 27" descr="C:\Users\ПОЛИНА\Desktop\6kJhbccw4u0.jpg"/>
          <p:cNvPicPr>
            <a:picLocks noChangeAspect="1" noChangeArrowheads="1"/>
          </p:cNvPicPr>
          <p:nvPr/>
        </p:nvPicPr>
        <p:blipFill>
          <a:blip r:embed="rId21" cstate="print"/>
          <a:srcRect/>
          <a:stretch>
            <a:fillRect/>
          </a:stretch>
        </p:blipFill>
        <p:spPr bwMode="auto">
          <a:xfrm>
            <a:off x="4427538" y="1196975"/>
            <a:ext cx="1530350" cy="1800225"/>
          </a:xfrm>
          <a:prstGeom prst="rect">
            <a:avLst/>
          </a:prstGeom>
          <a:noFill/>
          <a:ln w="9525">
            <a:noFill/>
            <a:miter lim="800000"/>
            <a:headEnd/>
            <a:tailEnd/>
          </a:ln>
        </p:spPr>
      </p:pic>
      <p:pic>
        <p:nvPicPr>
          <p:cNvPr id="25621" name="Picture 18" descr="C:\Users\ПОЛИНА\Desktop\Mwg-cZX6Wc8.jpg"/>
          <p:cNvPicPr>
            <a:picLocks noChangeAspect="1" noChangeArrowheads="1"/>
          </p:cNvPicPr>
          <p:nvPr/>
        </p:nvPicPr>
        <p:blipFill>
          <a:blip r:embed="rId22" cstate="print"/>
          <a:srcRect/>
          <a:stretch>
            <a:fillRect/>
          </a:stretch>
        </p:blipFill>
        <p:spPr bwMode="auto">
          <a:xfrm>
            <a:off x="4932363" y="2636838"/>
            <a:ext cx="1057275" cy="1700212"/>
          </a:xfrm>
          <a:prstGeom prst="rect">
            <a:avLst/>
          </a:prstGeom>
          <a:noFill/>
          <a:ln w="9525">
            <a:noFill/>
            <a:miter lim="800000"/>
            <a:headEnd/>
            <a:tailEnd/>
          </a:ln>
        </p:spPr>
      </p:pic>
      <p:pic>
        <p:nvPicPr>
          <p:cNvPr id="25622" name="Picture 29" descr="C:\Users\ПОЛИНА\Desktop\z_dc20944d.jpg"/>
          <p:cNvPicPr>
            <a:picLocks noChangeAspect="1" noChangeArrowheads="1"/>
          </p:cNvPicPr>
          <p:nvPr/>
        </p:nvPicPr>
        <p:blipFill>
          <a:blip r:embed="rId23" cstate="print"/>
          <a:srcRect/>
          <a:stretch>
            <a:fillRect/>
          </a:stretch>
        </p:blipFill>
        <p:spPr bwMode="auto">
          <a:xfrm>
            <a:off x="1763713" y="5370513"/>
            <a:ext cx="1311275" cy="1487487"/>
          </a:xfrm>
          <a:prstGeom prst="rect">
            <a:avLst/>
          </a:prstGeom>
          <a:noFill/>
          <a:ln w="9525">
            <a:noFill/>
            <a:miter lim="800000"/>
            <a:headEnd/>
            <a:tailEnd/>
          </a:ln>
        </p:spPr>
      </p:pic>
      <p:pic>
        <p:nvPicPr>
          <p:cNvPr id="25623" name="Picture 15" descr="C:\Users\ПОЛИНА\Desktop\d2s8-s6FubU.jpg"/>
          <p:cNvPicPr>
            <a:picLocks noChangeAspect="1" noChangeArrowheads="1"/>
          </p:cNvPicPr>
          <p:nvPr/>
        </p:nvPicPr>
        <p:blipFill>
          <a:blip r:embed="rId24" cstate="print"/>
          <a:srcRect/>
          <a:stretch>
            <a:fillRect/>
          </a:stretch>
        </p:blipFill>
        <p:spPr bwMode="auto">
          <a:xfrm>
            <a:off x="2771775" y="4724400"/>
            <a:ext cx="1624013" cy="2160588"/>
          </a:xfrm>
          <a:prstGeom prst="rect">
            <a:avLst/>
          </a:prstGeom>
          <a:noFill/>
          <a:ln w="9525">
            <a:noFill/>
            <a:miter lim="800000"/>
            <a:headEnd/>
            <a:tailEnd/>
          </a:ln>
        </p:spPr>
      </p:pic>
      <p:pic>
        <p:nvPicPr>
          <p:cNvPr id="25624" name="Picture 16" descr="C:\Users\ПОЛИНА\Desktop\6N4mM_CMaEk.jpg"/>
          <p:cNvPicPr>
            <a:picLocks noChangeAspect="1" noChangeArrowheads="1"/>
          </p:cNvPicPr>
          <p:nvPr/>
        </p:nvPicPr>
        <p:blipFill>
          <a:blip r:embed="rId25" cstate="print"/>
          <a:srcRect/>
          <a:stretch>
            <a:fillRect/>
          </a:stretch>
        </p:blipFill>
        <p:spPr bwMode="auto">
          <a:xfrm>
            <a:off x="4140200" y="4060825"/>
            <a:ext cx="1616075" cy="1978025"/>
          </a:xfrm>
          <a:prstGeom prst="rect">
            <a:avLst/>
          </a:prstGeom>
          <a:noFill/>
          <a:ln w="9525">
            <a:noFill/>
            <a:miter lim="800000"/>
            <a:headEnd/>
            <a:tailEnd/>
          </a:ln>
        </p:spPr>
      </p:pic>
      <p:pic>
        <p:nvPicPr>
          <p:cNvPr id="25625" name="Picture 24" descr="C:\Users\ПОЛИНА\Desktop\SNjfTRi9Jwg.jpg"/>
          <p:cNvPicPr>
            <a:picLocks noChangeAspect="1" noChangeArrowheads="1"/>
          </p:cNvPicPr>
          <p:nvPr/>
        </p:nvPicPr>
        <p:blipFill>
          <a:blip r:embed="rId26" cstate="print"/>
          <a:srcRect/>
          <a:stretch>
            <a:fillRect/>
          </a:stretch>
        </p:blipFill>
        <p:spPr bwMode="auto">
          <a:xfrm>
            <a:off x="4284663" y="5449888"/>
            <a:ext cx="1546225" cy="140811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0" y="0"/>
            <a:ext cx="8893175" cy="1462088"/>
          </a:xfrm>
          <a:prstGeom prst="rect">
            <a:avLst/>
          </a:prstGeom>
          <a:noFill/>
          <a:ln w="9525">
            <a:noFill/>
            <a:miter lim="800000"/>
            <a:headEnd/>
            <a:tailEnd/>
          </a:ln>
        </p:spPr>
        <p:txBody>
          <a:bodyPr>
            <a:spAutoFit/>
          </a:bodyPr>
          <a:lstStyle/>
          <a:p>
            <a:pPr algn="ctr"/>
            <a:r>
              <a:rPr lang="ru-RU" sz="2200">
                <a:latin typeface="Cambria" pitchFamily="18" charset="0"/>
              </a:rPr>
              <a:t>Выявлены новые, ранее не отмечавшиеся на территории городского округ г. Уфа, виды птиц: морянка, обыкновенный турпан (Красная книга Республики </a:t>
            </a:r>
            <a:r>
              <a:rPr lang="ru-RU" sz="2400">
                <a:latin typeface="Cambria" pitchFamily="18" charset="0"/>
              </a:rPr>
              <a:t>Башкортостан</a:t>
            </a:r>
            <a:r>
              <a:rPr lang="ru-RU" sz="2200">
                <a:latin typeface="Cambria" pitchFamily="18" charset="0"/>
              </a:rPr>
              <a:t>, 2014) и ходулочник (Красная книга Республики Башкортостан, 2014).</a:t>
            </a:r>
          </a:p>
        </p:txBody>
      </p:sp>
      <p:pic>
        <p:nvPicPr>
          <p:cNvPr id="26626" name="Picture 2" descr="E:\1.Наука\БО РГО\Природоохранительная комиссия\6.Фото и статьи к отчёту (1.11.17.-1.11.18)\Зимовка морянки.jpg"/>
          <p:cNvPicPr>
            <a:picLocks noChangeAspect="1" noChangeArrowheads="1"/>
          </p:cNvPicPr>
          <p:nvPr/>
        </p:nvPicPr>
        <p:blipFill>
          <a:blip r:embed="rId3" cstate="print"/>
          <a:srcRect/>
          <a:stretch>
            <a:fillRect/>
          </a:stretch>
        </p:blipFill>
        <p:spPr bwMode="auto">
          <a:xfrm>
            <a:off x="0" y="1484313"/>
            <a:ext cx="3419475" cy="2449512"/>
          </a:xfrm>
          <a:prstGeom prst="rect">
            <a:avLst/>
          </a:prstGeom>
          <a:noFill/>
          <a:ln w="9525">
            <a:noFill/>
            <a:miter lim="800000"/>
            <a:headEnd/>
            <a:tailEnd/>
          </a:ln>
        </p:spPr>
      </p:pic>
      <p:pic>
        <p:nvPicPr>
          <p:cNvPr id="26627" name="Picture 3" descr="E:\1.Наука\БО РГО\Природоохранительная комиссия\6.Фото и статьи к отчёту (1.11.17.-1.11.18)\Турпан, самка_фото Адиева М..jpg"/>
          <p:cNvPicPr>
            <a:picLocks noChangeAspect="1" noChangeArrowheads="1"/>
          </p:cNvPicPr>
          <p:nvPr/>
        </p:nvPicPr>
        <p:blipFill>
          <a:blip r:embed="rId4" cstate="print"/>
          <a:srcRect/>
          <a:stretch>
            <a:fillRect/>
          </a:stretch>
        </p:blipFill>
        <p:spPr bwMode="auto">
          <a:xfrm>
            <a:off x="5435600" y="1484313"/>
            <a:ext cx="3708400" cy="2390775"/>
          </a:xfrm>
          <a:prstGeom prst="rect">
            <a:avLst/>
          </a:prstGeom>
          <a:noFill/>
          <a:ln w="9525">
            <a:noFill/>
            <a:miter lim="800000"/>
            <a:headEnd/>
            <a:tailEnd/>
          </a:ln>
        </p:spPr>
      </p:pic>
      <p:sp>
        <p:nvSpPr>
          <p:cNvPr id="26628" name="TextBox 4"/>
          <p:cNvSpPr txBox="1">
            <a:spLocks noChangeArrowheads="1"/>
          </p:cNvSpPr>
          <p:nvPr/>
        </p:nvSpPr>
        <p:spPr bwMode="auto">
          <a:xfrm>
            <a:off x="0" y="4005263"/>
            <a:ext cx="3708400" cy="369887"/>
          </a:xfrm>
          <a:prstGeom prst="rect">
            <a:avLst/>
          </a:prstGeom>
          <a:noFill/>
          <a:ln w="9525">
            <a:noFill/>
            <a:miter lim="800000"/>
            <a:headEnd/>
            <a:tailEnd/>
          </a:ln>
        </p:spPr>
        <p:txBody>
          <a:bodyPr>
            <a:spAutoFit/>
          </a:bodyPr>
          <a:lstStyle/>
          <a:p>
            <a:pPr algn="ctr"/>
            <a:r>
              <a:rPr lang="ru-RU">
                <a:latin typeface="Cambria" pitchFamily="18" charset="0"/>
              </a:rPr>
              <a:t>Морянка (фото Габбасовой Э.)</a:t>
            </a:r>
          </a:p>
        </p:txBody>
      </p:sp>
      <p:sp>
        <p:nvSpPr>
          <p:cNvPr id="26629" name="TextBox 5"/>
          <p:cNvSpPr txBox="1">
            <a:spLocks noChangeArrowheads="1"/>
          </p:cNvSpPr>
          <p:nvPr/>
        </p:nvSpPr>
        <p:spPr bwMode="auto">
          <a:xfrm>
            <a:off x="5651500" y="3860800"/>
            <a:ext cx="3241675" cy="369888"/>
          </a:xfrm>
          <a:prstGeom prst="rect">
            <a:avLst/>
          </a:prstGeom>
          <a:noFill/>
          <a:ln w="9525">
            <a:noFill/>
            <a:miter lim="800000"/>
            <a:headEnd/>
            <a:tailEnd/>
          </a:ln>
        </p:spPr>
        <p:txBody>
          <a:bodyPr>
            <a:spAutoFit/>
          </a:bodyPr>
          <a:lstStyle/>
          <a:p>
            <a:pPr algn="ctr"/>
            <a:r>
              <a:rPr lang="ru-RU">
                <a:latin typeface="Cambria" pitchFamily="18" charset="0"/>
              </a:rPr>
              <a:t>Турпан (фото Адиева М.)</a:t>
            </a:r>
          </a:p>
        </p:txBody>
      </p:sp>
      <p:pic>
        <p:nvPicPr>
          <p:cNvPr id="26630" name="Picture 4" descr="E:\1.Наука\БО РГО\Природоохранительная комиссия\6.Фото и статьи к отчёту (1.11.17.-1.11.18)\Ходулочник-фото-Габбасовой-Э.-8.jpg"/>
          <p:cNvPicPr>
            <a:picLocks noChangeAspect="1" noChangeArrowheads="1"/>
          </p:cNvPicPr>
          <p:nvPr/>
        </p:nvPicPr>
        <p:blipFill>
          <a:blip r:embed="rId5" cstate="print"/>
          <a:srcRect/>
          <a:stretch>
            <a:fillRect/>
          </a:stretch>
        </p:blipFill>
        <p:spPr bwMode="auto">
          <a:xfrm>
            <a:off x="2627313" y="4365625"/>
            <a:ext cx="3671887" cy="2449513"/>
          </a:xfrm>
          <a:prstGeom prst="rect">
            <a:avLst/>
          </a:prstGeom>
          <a:noFill/>
          <a:ln w="9525">
            <a:noFill/>
            <a:miter lim="800000"/>
            <a:headEnd/>
            <a:tailEnd/>
          </a:ln>
        </p:spPr>
      </p:pic>
      <p:sp>
        <p:nvSpPr>
          <p:cNvPr id="26631" name="TextBox 7"/>
          <p:cNvSpPr txBox="1">
            <a:spLocks noChangeArrowheads="1"/>
          </p:cNvSpPr>
          <p:nvPr/>
        </p:nvSpPr>
        <p:spPr bwMode="auto">
          <a:xfrm>
            <a:off x="6372225" y="5876925"/>
            <a:ext cx="2771775" cy="641350"/>
          </a:xfrm>
          <a:prstGeom prst="rect">
            <a:avLst/>
          </a:prstGeom>
          <a:noFill/>
          <a:ln w="9525">
            <a:noFill/>
            <a:miter lim="800000"/>
            <a:headEnd/>
            <a:tailEnd/>
          </a:ln>
        </p:spPr>
        <p:txBody>
          <a:bodyPr>
            <a:spAutoFit/>
          </a:bodyPr>
          <a:lstStyle/>
          <a:p>
            <a:pPr algn="ctr"/>
            <a:r>
              <a:rPr lang="ru-RU">
                <a:latin typeface="Cambria" pitchFamily="18" charset="0"/>
              </a:rPr>
              <a:t>Ходулочник</a:t>
            </a:r>
          </a:p>
          <a:p>
            <a:pPr algn="ctr"/>
            <a:r>
              <a:rPr lang="ru-RU">
                <a:latin typeface="Cambria" pitchFamily="18" charset="0"/>
              </a:rPr>
              <a:t>(фото Габбасовой Э.)</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p:cNvSpPr>
          <p:nvPr>
            <p:ph type="title"/>
          </p:nvPr>
        </p:nvSpPr>
        <p:spPr>
          <a:xfrm>
            <a:off x="457200" y="44450"/>
            <a:ext cx="8229600" cy="1143000"/>
          </a:xfrm>
        </p:spPr>
        <p:txBody>
          <a:bodyPr/>
          <a:lstStyle/>
          <a:p>
            <a:r>
              <a:rPr lang="ru-RU" sz="2800" dirty="0" smtClean="0">
                <a:latin typeface="Arial" charset="0"/>
              </a:rPr>
              <a:t>В 2017-2018 гг. встречены виды, не регистрировавшиеся со времён П.П. Сушкина</a:t>
            </a:r>
          </a:p>
        </p:txBody>
      </p:sp>
      <p:sp>
        <p:nvSpPr>
          <p:cNvPr id="134147" name="Rectangle 3"/>
          <p:cNvSpPr>
            <a:spLocks noGrp="1"/>
          </p:cNvSpPr>
          <p:nvPr>
            <p:ph type="body" idx="1"/>
          </p:nvPr>
        </p:nvSpPr>
        <p:spPr>
          <a:xfrm>
            <a:off x="457200" y="1268413"/>
            <a:ext cx="8229600" cy="1800225"/>
          </a:xfrm>
        </p:spPr>
        <p:txBody>
          <a:bodyPr/>
          <a:lstStyle/>
          <a:p>
            <a:r>
              <a:rPr lang="ru-RU" sz="2000" dirty="0" smtClean="0">
                <a:latin typeface="Arial" charset="0"/>
              </a:rPr>
              <a:t>Большой подорлик (А. Григорьев)</a:t>
            </a:r>
          </a:p>
          <a:p>
            <a:r>
              <a:rPr lang="ru-RU" sz="2000" dirty="0" smtClean="0">
                <a:latin typeface="Arial" charset="0"/>
              </a:rPr>
              <a:t>Турухтан (Э. </a:t>
            </a:r>
            <a:r>
              <a:rPr lang="ru-RU" sz="2000" dirty="0" err="1" smtClean="0">
                <a:latin typeface="Arial" charset="0"/>
              </a:rPr>
              <a:t>Габбасова</a:t>
            </a:r>
            <a:r>
              <a:rPr lang="ru-RU" sz="2000" dirty="0" smtClean="0">
                <a:latin typeface="Arial" charset="0"/>
              </a:rPr>
              <a:t>)</a:t>
            </a:r>
          </a:p>
          <a:p>
            <a:r>
              <a:rPr lang="ru-RU" sz="2000" dirty="0" smtClean="0">
                <a:latin typeface="Arial" charset="0"/>
              </a:rPr>
              <a:t>Большой веретенник (Э. </a:t>
            </a:r>
            <a:r>
              <a:rPr lang="ru-RU" sz="2000" dirty="0" err="1" smtClean="0">
                <a:latin typeface="Arial" charset="0"/>
              </a:rPr>
              <a:t>Габбасова</a:t>
            </a:r>
            <a:r>
              <a:rPr lang="ru-RU" sz="2000" dirty="0" smtClean="0">
                <a:latin typeface="Arial" charset="0"/>
              </a:rPr>
              <a:t>)</a:t>
            </a:r>
          </a:p>
        </p:txBody>
      </p:sp>
      <p:pic>
        <p:nvPicPr>
          <p:cNvPr id="134148" name="Picture 4" descr="E:\1.Наука\БО РГО\Природоохранительная комиссия\6.Фото и статьи к отчёту (1.11.17.-1.11.18)\Большой подорлик (фото Григорьева А.).jpg"/>
          <p:cNvPicPr>
            <a:picLocks noChangeAspect="1" noChangeArrowheads="1"/>
          </p:cNvPicPr>
          <p:nvPr/>
        </p:nvPicPr>
        <p:blipFill>
          <a:blip r:embed="rId3" cstate="print"/>
          <a:srcRect/>
          <a:stretch>
            <a:fillRect/>
          </a:stretch>
        </p:blipFill>
        <p:spPr bwMode="auto">
          <a:xfrm>
            <a:off x="5219700" y="1628775"/>
            <a:ext cx="3924300" cy="3095625"/>
          </a:xfrm>
          <a:prstGeom prst="rect">
            <a:avLst/>
          </a:prstGeom>
          <a:noFill/>
          <a:ln w="9525">
            <a:noFill/>
            <a:miter lim="800000"/>
            <a:headEnd/>
            <a:tailEnd/>
          </a:ln>
        </p:spPr>
      </p:pic>
      <p:pic>
        <p:nvPicPr>
          <p:cNvPr id="134150" name="Picture 6" descr="AZ0t8KtfO9s"/>
          <p:cNvPicPr>
            <a:picLocks noChangeAspect="1" noChangeArrowheads="1"/>
          </p:cNvPicPr>
          <p:nvPr/>
        </p:nvPicPr>
        <p:blipFill>
          <a:blip r:embed="rId4" cstate="print"/>
          <a:srcRect/>
          <a:stretch>
            <a:fillRect/>
          </a:stretch>
        </p:blipFill>
        <p:spPr bwMode="auto">
          <a:xfrm>
            <a:off x="-36512" y="3154566"/>
            <a:ext cx="2808312" cy="3514794"/>
          </a:xfrm>
          <a:prstGeom prst="rect">
            <a:avLst/>
          </a:prstGeom>
          <a:noFill/>
        </p:spPr>
      </p:pic>
      <p:pic>
        <p:nvPicPr>
          <p:cNvPr id="134152" name="Picture 8" descr="MVpd7JdpYDk"/>
          <p:cNvPicPr>
            <a:picLocks noChangeAspect="1" noChangeArrowheads="1"/>
          </p:cNvPicPr>
          <p:nvPr/>
        </p:nvPicPr>
        <p:blipFill>
          <a:blip r:embed="rId5" cstate="print"/>
          <a:srcRect/>
          <a:stretch>
            <a:fillRect/>
          </a:stretch>
        </p:blipFill>
        <p:spPr bwMode="auto">
          <a:xfrm>
            <a:off x="2614090" y="3140969"/>
            <a:ext cx="2605982" cy="352839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323850" y="260350"/>
            <a:ext cx="8820150" cy="769938"/>
          </a:xfrm>
          <a:prstGeom prst="rect">
            <a:avLst/>
          </a:prstGeom>
          <a:noFill/>
          <a:ln w="9525">
            <a:noFill/>
            <a:miter lim="800000"/>
            <a:headEnd/>
            <a:tailEnd/>
          </a:ln>
        </p:spPr>
        <p:txBody>
          <a:bodyPr>
            <a:spAutoFit/>
          </a:bodyPr>
          <a:lstStyle/>
          <a:p>
            <a:pPr algn="ctr"/>
            <a:r>
              <a:rPr lang="ru-RU" sz="2200">
                <a:latin typeface="Cambria" pitchFamily="18" charset="0"/>
              </a:rPr>
              <a:t>На зимовке впервые в Республике Башкортостан отмечены: свиязь, красноголовый нырок, морянка и деряба.</a:t>
            </a:r>
          </a:p>
        </p:txBody>
      </p:sp>
      <p:pic>
        <p:nvPicPr>
          <p:cNvPr id="27650" name="Picture 2" descr="E:\1.Наука\БО РГО\Природоохранительная комиссия\6.Фото и статьи к отчёту (1.11.17.-1.11.18)\Зимовка свиязи.jpg"/>
          <p:cNvPicPr>
            <a:picLocks noChangeAspect="1" noChangeArrowheads="1"/>
          </p:cNvPicPr>
          <p:nvPr/>
        </p:nvPicPr>
        <p:blipFill>
          <a:blip r:embed="rId3" cstate="print"/>
          <a:srcRect/>
          <a:stretch>
            <a:fillRect/>
          </a:stretch>
        </p:blipFill>
        <p:spPr bwMode="auto">
          <a:xfrm>
            <a:off x="0" y="1125538"/>
            <a:ext cx="4081463" cy="2719387"/>
          </a:xfrm>
          <a:prstGeom prst="rect">
            <a:avLst/>
          </a:prstGeom>
          <a:noFill/>
          <a:ln w="9525">
            <a:noFill/>
            <a:miter lim="800000"/>
            <a:headEnd/>
            <a:tailEnd/>
          </a:ln>
        </p:spPr>
      </p:pic>
      <p:sp>
        <p:nvSpPr>
          <p:cNvPr id="27651" name="TextBox 3"/>
          <p:cNvSpPr txBox="1">
            <a:spLocks noChangeArrowheads="1"/>
          </p:cNvSpPr>
          <p:nvPr/>
        </p:nvSpPr>
        <p:spPr bwMode="auto">
          <a:xfrm>
            <a:off x="0" y="3860800"/>
            <a:ext cx="4356100" cy="366713"/>
          </a:xfrm>
          <a:prstGeom prst="rect">
            <a:avLst/>
          </a:prstGeom>
          <a:noFill/>
          <a:ln w="9525">
            <a:noFill/>
            <a:miter lim="800000"/>
            <a:headEnd/>
            <a:tailEnd/>
          </a:ln>
        </p:spPr>
        <p:txBody>
          <a:bodyPr>
            <a:spAutoFit/>
          </a:bodyPr>
          <a:lstStyle/>
          <a:p>
            <a:r>
              <a:rPr lang="ru-RU">
                <a:latin typeface="Calibri" pitchFamily="34" charset="0"/>
              </a:rPr>
              <a:t>Свиязь среди крякв (фото Фролов И.)</a:t>
            </a:r>
          </a:p>
        </p:txBody>
      </p:sp>
      <p:pic>
        <p:nvPicPr>
          <p:cNvPr id="27652" name="Picture 3" descr="E:\1.Наука\БО РГО\Природоохранительная комиссия\6.Фото и статьи к отчёту (1.11.17.-1.11.18)\Зимовка красноголового нырка.jpg"/>
          <p:cNvPicPr>
            <a:picLocks noChangeAspect="1" noChangeArrowheads="1"/>
          </p:cNvPicPr>
          <p:nvPr/>
        </p:nvPicPr>
        <p:blipFill>
          <a:blip r:embed="rId4" cstate="print"/>
          <a:srcRect/>
          <a:stretch>
            <a:fillRect/>
          </a:stretch>
        </p:blipFill>
        <p:spPr bwMode="auto">
          <a:xfrm>
            <a:off x="4792663" y="1125538"/>
            <a:ext cx="4351337" cy="2735262"/>
          </a:xfrm>
          <a:prstGeom prst="rect">
            <a:avLst/>
          </a:prstGeom>
          <a:noFill/>
          <a:ln w="9525">
            <a:noFill/>
            <a:miter lim="800000"/>
            <a:headEnd/>
            <a:tailEnd/>
          </a:ln>
        </p:spPr>
      </p:pic>
      <p:sp>
        <p:nvSpPr>
          <p:cNvPr id="27653" name="TextBox 5"/>
          <p:cNvSpPr txBox="1">
            <a:spLocks noChangeArrowheads="1"/>
          </p:cNvSpPr>
          <p:nvPr/>
        </p:nvSpPr>
        <p:spPr bwMode="auto">
          <a:xfrm>
            <a:off x="5580063" y="3860800"/>
            <a:ext cx="2808287" cy="369888"/>
          </a:xfrm>
          <a:prstGeom prst="rect">
            <a:avLst/>
          </a:prstGeom>
          <a:noFill/>
          <a:ln w="9525">
            <a:noFill/>
            <a:miter lim="800000"/>
            <a:headEnd/>
            <a:tailEnd/>
          </a:ln>
        </p:spPr>
        <p:txBody>
          <a:bodyPr>
            <a:spAutoFit/>
          </a:bodyPr>
          <a:lstStyle/>
          <a:p>
            <a:r>
              <a:rPr lang="ru-RU">
                <a:latin typeface="Calibri" pitchFamily="34" charset="0"/>
              </a:rPr>
              <a:t>(фото Полежанкиной П.)</a:t>
            </a:r>
          </a:p>
        </p:txBody>
      </p:sp>
      <p:pic>
        <p:nvPicPr>
          <p:cNvPr id="27654" name="Picture 4" descr="E:\1.Наука\БО РГО\Природоохранительная комиссия\6.Фото и статьи к отчёту (1.11.17.-1.11.18)\Зимовка морянки (фото Габбасовой Э.) 2.jpg"/>
          <p:cNvPicPr>
            <a:picLocks noChangeAspect="1" noChangeArrowheads="1"/>
          </p:cNvPicPr>
          <p:nvPr/>
        </p:nvPicPr>
        <p:blipFill>
          <a:blip r:embed="rId5" cstate="print"/>
          <a:srcRect/>
          <a:stretch>
            <a:fillRect/>
          </a:stretch>
        </p:blipFill>
        <p:spPr bwMode="auto">
          <a:xfrm>
            <a:off x="395288" y="4365625"/>
            <a:ext cx="3600450" cy="2117725"/>
          </a:xfrm>
          <a:prstGeom prst="rect">
            <a:avLst/>
          </a:prstGeom>
          <a:noFill/>
          <a:ln w="9525">
            <a:noFill/>
            <a:miter lim="800000"/>
            <a:headEnd/>
            <a:tailEnd/>
          </a:ln>
        </p:spPr>
      </p:pic>
      <p:sp>
        <p:nvSpPr>
          <p:cNvPr id="27655" name="TextBox 7"/>
          <p:cNvSpPr txBox="1">
            <a:spLocks noChangeArrowheads="1"/>
          </p:cNvSpPr>
          <p:nvPr/>
        </p:nvSpPr>
        <p:spPr bwMode="auto">
          <a:xfrm>
            <a:off x="0" y="6453188"/>
            <a:ext cx="4413250" cy="369887"/>
          </a:xfrm>
          <a:prstGeom prst="rect">
            <a:avLst/>
          </a:prstGeom>
          <a:noFill/>
          <a:ln w="9525">
            <a:noFill/>
            <a:miter lim="800000"/>
            <a:headEnd/>
            <a:tailEnd/>
          </a:ln>
        </p:spPr>
        <p:txBody>
          <a:bodyPr>
            <a:spAutoFit/>
          </a:bodyPr>
          <a:lstStyle/>
          <a:p>
            <a:pPr algn="ctr"/>
            <a:r>
              <a:rPr lang="ru-RU">
                <a:latin typeface="Calibri" pitchFamily="34" charset="0"/>
              </a:rPr>
              <a:t>Морянка (фото Габбасовой Э.)</a:t>
            </a:r>
          </a:p>
        </p:txBody>
      </p:sp>
      <p:pic>
        <p:nvPicPr>
          <p:cNvPr id="27656" name="Picture 6" descr="E:\1.Наука\БО РГО\Природоохранительная комиссия\6.Фото и статьи к отчёту (1.11.17.-1.11.18)\Зимовка дерябы (фото Полежанкиной П.).jpg"/>
          <p:cNvPicPr>
            <a:picLocks noChangeAspect="1" noChangeArrowheads="1"/>
          </p:cNvPicPr>
          <p:nvPr/>
        </p:nvPicPr>
        <p:blipFill>
          <a:blip r:embed="rId6" cstate="print"/>
          <a:srcRect/>
          <a:stretch>
            <a:fillRect/>
          </a:stretch>
        </p:blipFill>
        <p:spPr bwMode="auto">
          <a:xfrm>
            <a:off x="5435600" y="4292600"/>
            <a:ext cx="2657475" cy="2138363"/>
          </a:xfrm>
          <a:prstGeom prst="rect">
            <a:avLst/>
          </a:prstGeom>
          <a:noFill/>
          <a:ln w="9525">
            <a:noFill/>
            <a:miter lim="800000"/>
            <a:headEnd/>
            <a:tailEnd/>
          </a:ln>
        </p:spPr>
      </p:pic>
      <p:sp>
        <p:nvSpPr>
          <p:cNvPr id="27657" name="TextBox 10"/>
          <p:cNvSpPr txBox="1">
            <a:spLocks noChangeArrowheads="1"/>
          </p:cNvSpPr>
          <p:nvPr/>
        </p:nvSpPr>
        <p:spPr bwMode="auto">
          <a:xfrm>
            <a:off x="5004048" y="6453336"/>
            <a:ext cx="3946277" cy="369739"/>
          </a:xfrm>
          <a:prstGeom prst="rect">
            <a:avLst/>
          </a:prstGeom>
          <a:noFill/>
          <a:ln w="9525">
            <a:noFill/>
            <a:miter lim="800000"/>
            <a:headEnd/>
            <a:tailEnd/>
          </a:ln>
        </p:spPr>
        <p:txBody>
          <a:bodyPr wrap="square">
            <a:spAutoFit/>
          </a:bodyPr>
          <a:lstStyle/>
          <a:p>
            <a:r>
              <a:rPr lang="ru-RU" dirty="0">
                <a:latin typeface="Calibri" pitchFamily="34" charset="0"/>
              </a:rPr>
              <a:t>Деряба (фото </a:t>
            </a:r>
            <a:r>
              <a:rPr lang="ru-RU" dirty="0" err="1">
                <a:latin typeface="Calibri" pitchFamily="34" charset="0"/>
              </a:rPr>
              <a:t>Полежанкиной</a:t>
            </a:r>
            <a:r>
              <a:rPr lang="ru-RU" dirty="0">
                <a:latin typeface="Calibri" pitchFamily="34" charset="0"/>
              </a:rPr>
              <a:t> П.)</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323850" y="333375"/>
            <a:ext cx="8569325" cy="768350"/>
          </a:xfrm>
          <a:prstGeom prst="rect">
            <a:avLst/>
          </a:prstGeom>
          <a:noFill/>
          <a:ln w="9525">
            <a:noFill/>
            <a:miter lim="800000"/>
            <a:headEnd/>
            <a:tailEnd/>
          </a:ln>
        </p:spPr>
        <p:txBody>
          <a:bodyPr>
            <a:spAutoFit/>
          </a:bodyPr>
          <a:lstStyle/>
          <a:p>
            <a:pPr algn="ctr"/>
            <a:r>
              <a:rPr lang="ru-RU" sz="2200">
                <a:latin typeface="Cambria" pitchFamily="18" charset="0"/>
              </a:rPr>
              <a:t>Впервые на территории ГО г. Уфа отмечено гнездование могильника.</a:t>
            </a:r>
          </a:p>
        </p:txBody>
      </p:sp>
      <p:pic>
        <p:nvPicPr>
          <p:cNvPr id="28674" name="Picture 2" descr="E:\1.Наука\БО РГО\Природоохранительная комиссия\6.Фото и статьи к отчёту (1.11.17.-1.11.18)\Могильник_фото Фролова И. 2.jpg"/>
          <p:cNvPicPr>
            <a:picLocks noChangeAspect="1" noChangeArrowheads="1"/>
          </p:cNvPicPr>
          <p:nvPr/>
        </p:nvPicPr>
        <p:blipFill>
          <a:blip r:embed="rId3" cstate="print"/>
          <a:srcRect/>
          <a:stretch>
            <a:fillRect/>
          </a:stretch>
        </p:blipFill>
        <p:spPr bwMode="auto">
          <a:xfrm>
            <a:off x="0" y="1125538"/>
            <a:ext cx="5110163" cy="3382962"/>
          </a:xfrm>
          <a:prstGeom prst="rect">
            <a:avLst/>
          </a:prstGeom>
          <a:noFill/>
          <a:ln w="9525">
            <a:noFill/>
            <a:miter lim="800000"/>
            <a:headEnd/>
            <a:tailEnd/>
          </a:ln>
        </p:spPr>
      </p:pic>
      <p:pic>
        <p:nvPicPr>
          <p:cNvPr id="28675" name="Picture 3" descr="E:\1.Наука\БО РГО\Природоохранительная комиссия\6.Фото и статьи к отчёту (1.11.17.-1.11.18)\Могильник_фото Фролова И..JPG"/>
          <p:cNvPicPr>
            <a:picLocks noChangeAspect="1" noChangeArrowheads="1"/>
          </p:cNvPicPr>
          <p:nvPr/>
        </p:nvPicPr>
        <p:blipFill>
          <a:blip r:embed="rId4" cstate="print"/>
          <a:srcRect/>
          <a:stretch>
            <a:fillRect/>
          </a:stretch>
        </p:blipFill>
        <p:spPr bwMode="auto">
          <a:xfrm>
            <a:off x="4356100" y="3267075"/>
            <a:ext cx="4787900" cy="3590925"/>
          </a:xfrm>
          <a:prstGeom prst="rect">
            <a:avLst/>
          </a:prstGeom>
          <a:noFill/>
          <a:ln w="9525">
            <a:noFill/>
            <a:miter lim="800000"/>
            <a:headEnd/>
            <a:tailEnd/>
          </a:ln>
        </p:spPr>
      </p:pic>
      <p:sp>
        <p:nvSpPr>
          <p:cNvPr id="28676" name="TextBox 4"/>
          <p:cNvSpPr txBox="1">
            <a:spLocks noChangeArrowheads="1"/>
          </p:cNvSpPr>
          <p:nvPr/>
        </p:nvSpPr>
        <p:spPr bwMode="auto">
          <a:xfrm>
            <a:off x="2124075" y="5876925"/>
            <a:ext cx="2160588" cy="369888"/>
          </a:xfrm>
          <a:prstGeom prst="rect">
            <a:avLst/>
          </a:prstGeom>
          <a:noFill/>
          <a:ln w="9525">
            <a:noFill/>
            <a:miter lim="800000"/>
            <a:headEnd/>
            <a:tailEnd/>
          </a:ln>
        </p:spPr>
        <p:txBody>
          <a:bodyPr>
            <a:spAutoFit/>
          </a:bodyPr>
          <a:lstStyle/>
          <a:p>
            <a:r>
              <a:rPr lang="ru-RU">
                <a:latin typeface="Cambria" pitchFamily="18" charset="0"/>
              </a:rPr>
              <a:t>(фото Фролова И.)</a:t>
            </a:r>
          </a:p>
        </p:txBody>
      </p:sp>
      <p:sp>
        <p:nvSpPr>
          <p:cNvPr id="28677" name="TextBox 5"/>
          <p:cNvSpPr txBox="1">
            <a:spLocks noChangeArrowheads="1"/>
          </p:cNvSpPr>
          <p:nvPr/>
        </p:nvSpPr>
        <p:spPr bwMode="auto">
          <a:xfrm>
            <a:off x="5148263" y="2060575"/>
            <a:ext cx="3481387" cy="369888"/>
          </a:xfrm>
          <a:prstGeom prst="rect">
            <a:avLst/>
          </a:prstGeom>
          <a:noFill/>
          <a:ln w="9525">
            <a:noFill/>
            <a:miter lim="800000"/>
            <a:headEnd/>
            <a:tailEnd/>
          </a:ln>
        </p:spPr>
        <p:txBody>
          <a:bodyPr>
            <a:spAutoFit/>
          </a:bodyPr>
          <a:lstStyle/>
          <a:p>
            <a:r>
              <a:rPr lang="ru-RU">
                <a:latin typeface="Cambria" pitchFamily="18" charset="0"/>
              </a:rPr>
              <a:t>(фото Фролова 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2"/>
          <p:cNvSpPr txBox="1">
            <a:spLocks noChangeArrowheads="1"/>
          </p:cNvSpPr>
          <p:nvPr/>
        </p:nvSpPr>
        <p:spPr bwMode="auto">
          <a:xfrm>
            <a:off x="0" y="188913"/>
            <a:ext cx="8964613" cy="2225675"/>
          </a:xfrm>
          <a:prstGeom prst="rect">
            <a:avLst/>
          </a:prstGeom>
          <a:noFill/>
          <a:ln w="9525">
            <a:noFill/>
            <a:miter lim="800000"/>
            <a:headEnd/>
            <a:tailEnd/>
          </a:ln>
        </p:spPr>
        <p:txBody>
          <a:bodyPr>
            <a:spAutoFit/>
          </a:bodyPr>
          <a:lstStyle/>
          <a:p>
            <a:pPr algn="ctr"/>
            <a:r>
              <a:rPr lang="ru-RU" sz="2000">
                <a:latin typeface="Cambria" pitchFamily="18" charset="0"/>
              </a:rPr>
              <a:t>Также из видов, занесённых в Красные книги РФ и РБ, отмечены: обыкновенный осоед (в гнездовой сезон), большой подорлик, орлан-белохвост (в том числе зимовка на очистных сооружениях г. Уфы и полигоне ТБО г. Уфы), сапсан (минимум 6 гнездящихся пар, а также зимовка), кулик-сорока (гнездование по рекам Белая, Уфа, Дёма), удод, серый сорокопут (зимовка).</a:t>
            </a:r>
          </a:p>
          <a:p>
            <a:endParaRPr lang="ru-RU" sz="2000">
              <a:latin typeface="Calibri" pitchFamily="34" charset="0"/>
            </a:endParaRPr>
          </a:p>
        </p:txBody>
      </p:sp>
      <p:pic>
        <p:nvPicPr>
          <p:cNvPr id="29698" name="Picture 4" descr="E:\1.Наука\БО РГО\Природоохранительная комиссия\6.Фото и статьи к отчёту (1.11.17.-1.11.18)\Большой подорлик (фото Григорьева А.).jpg"/>
          <p:cNvPicPr>
            <a:picLocks noChangeAspect="1" noChangeArrowheads="1"/>
          </p:cNvPicPr>
          <p:nvPr/>
        </p:nvPicPr>
        <p:blipFill>
          <a:blip r:embed="rId3" cstate="print"/>
          <a:srcRect/>
          <a:stretch>
            <a:fillRect/>
          </a:stretch>
        </p:blipFill>
        <p:spPr bwMode="auto">
          <a:xfrm>
            <a:off x="0" y="2205038"/>
            <a:ext cx="3132138" cy="2470150"/>
          </a:xfrm>
          <a:prstGeom prst="rect">
            <a:avLst/>
          </a:prstGeom>
          <a:noFill/>
          <a:ln w="9525">
            <a:noFill/>
            <a:miter lim="800000"/>
            <a:headEnd/>
            <a:tailEnd/>
          </a:ln>
        </p:spPr>
      </p:pic>
      <p:pic>
        <p:nvPicPr>
          <p:cNvPr id="29699" name="Picture 5" descr="C:\Users\ПОЛИНА\Desktop\Сапсан (фото Габбасовой Э.) 2.jpg"/>
          <p:cNvPicPr>
            <a:picLocks noChangeAspect="1" noChangeArrowheads="1"/>
          </p:cNvPicPr>
          <p:nvPr/>
        </p:nvPicPr>
        <p:blipFill>
          <a:blip r:embed="rId4" cstate="print"/>
          <a:srcRect/>
          <a:stretch>
            <a:fillRect/>
          </a:stretch>
        </p:blipFill>
        <p:spPr bwMode="auto">
          <a:xfrm>
            <a:off x="5759450" y="2349500"/>
            <a:ext cx="3384550" cy="2254250"/>
          </a:xfrm>
          <a:prstGeom prst="rect">
            <a:avLst/>
          </a:prstGeom>
          <a:noFill/>
          <a:ln w="9525">
            <a:noFill/>
            <a:miter lim="800000"/>
            <a:headEnd/>
            <a:tailEnd/>
          </a:ln>
        </p:spPr>
      </p:pic>
      <p:pic>
        <p:nvPicPr>
          <p:cNvPr id="29700" name="Picture 6" descr="C:\Users\ПОЛИНА\Desktop\Орлан-белохвост (фото Габбасовой Э.) 2.jpg"/>
          <p:cNvPicPr>
            <a:picLocks noChangeAspect="1" noChangeArrowheads="1"/>
          </p:cNvPicPr>
          <p:nvPr/>
        </p:nvPicPr>
        <p:blipFill>
          <a:blip r:embed="rId5" cstate="print"/>
          <a:srcRect/>
          <a:stretch>
            <a:fillRect/>
          </a:stretch>
        </p:blipFill>
        <p:spPr bwMode="auto">
          <a:xfrm>
            <a:off x="3292475" y="2276475"/>
            <a:ext cx="2287588" cy="2881313"/>
          </a:xfrm>
          <a:prstGeom prst="rect">
            <a:avLst/>
          </a:prstGeom>
          <a:noFill/>
          <a:ln w="9525">
            <a:noFill/>
            <a:miter lim="800000"/>
            <a:headEnd/>
            <a:tailEnd/>
          </a:ln>
        </p:spPr>
      </p:pic>
      <p:sp>
        <p:nvSpPr>
          <p:cNvPr id="29701" name="TextBox 8"/>
          <p:cNvSpPr txBox="1">
            <a:spLocks noChangeArrowheads="1"/>
          </p:cNvSpPr>
          <p:nvPr/>
        </p:nvSpPr>
        <p:spPr bwMode="auto">
          <a:xfrm>
            <a:off x="0" y="4652963"/>
            <a:ext cx="3348038" cy="277812"/>
          </a:xfrm>
          <a:prstGeom prst="rect">
            <a:avLst/>
          </a:prstGeom>
          <a:noFill/>
          <a:ln w="9525">
            <a:noFill/>
            <a:miter lim="800000"/>
            <a:headEnd/>
            <a:tailEnd/>
          </a:ln>
        </p:spPr>
        <p:txBody>
          <a:bodyPr>
            <a:spAutoFit/>
          </a:bodyPr>
          <a:lstStyle/>
          <a:p>
            <a:r>
              <a:rPr lang="ru-RU" sz="1200">
                <a:latin typeface="Calibri" pitchFamily="34" charset="0"/>
              </a:rPr>
              <a:t>Большой подорлик (фото Григорьева А.)</a:t>
            </a:r>
          </a:p>
        </p:txBody>
      </p:sp>
      <p:sp>
        <p:nvSpPr>
          <p:cNvPr id="29702" name="TextBox 9"/>
          <p:cNvSpPr txBox="1">
            <a:spLocks noChangeArrowheads="1"/>
          </p:cNvSpPr>
          <p:nvPr/>
        </p:nvSpPr>
        <p:spPr bwMode="auto">
          <a:xfrm>
            <a:off x="3059113" y="5157788"/>
            <a:ext cx="3025775" cy="276225"/>
          </a:xfrm>
          <a:prstGeom prst="rect">
            <a:avLst/>
          </a:prstGeom>
          <a:noFill/>
          <a:ln w="9525">
            <a:noFill/>
            <a:miter lim="800000"/>
            <a:headEnd/>
            <a:tailEnd/>
          </a:ln>
        </p:spPr>
        <p:txBody>
          <a:bodyPr>
            <a:spAutoFit/>
          </a:bodyPr>
          <a:lstStyle/>
          <a:p>
            <a:r>
              <a:rPr lang="ru-RU" sz="1200">
                <a:latin typeface="Calibri" pitchFamily="34" charset="0"/>
              </a:rPr>
              <a:t>Орлан-белохвост (фото Габбасовой Э.)</a:t>
            </a:r>
          </a:p>
        </p:txBody>
      </p:sp>
      <p:sp>
        <p:nvSpPr>
          <p:cNvPr id="29703" name="TextBox 10"/>
          <p:cNvSpPr txBox="1">
            <a:spLocks noChangeArrowheads="1"/>
          </p:cNvSpPr>
          <p:nvPr/>
        </p:nvSpPr>
        <p:spPr bwMode="auto">
          <a:xfrm>
            <a:off x="6156325" y="4652963"/>
            <a:ext cx="2376488" cy="274637"/>
          </a:xfrm>
          <a:prstGeom prst="rect">
            <a:avLst/>
          </a:prstGeom>
          <a:noFill/>
          <a:ln w="9525">
            <a:noFill/>
            <a:miter lim="800000"/>
            <a:headEnd/>
            <a:tailEnd/>
          </a:ln>
        </p:spPr>
        <p:txBody>
          <a:bodyPr>
            <a:spAutoFit/>
          </a:bodyPr>
          <a:lstStyle/>
          <a:p>
            <a:pPr algn="ctr"/>
            <a:r>
              <a:rPr lang="ru-RU" sz="1200"/>
              <a:t>Сапсан (фото Муртазина Ш.)</a:t>
            </a:r>
          </a:p>
        </p:txBody>
      </p:sp>
      <p:sp>
        <p:nvSpPr>
          <p:cNvPr id="29704" name="TextBox 12"/>
          <p:cNvSpPr txBox="1">
            <a:spLocks noChangeArrowheads="1"/>
          </p:cNvSpPr>
          <p:nvPr/>
        </p:nvSpPr>
        <p:spPr bwMode="auto">
          <a:xfrm>
            <a:off x="2843213" y="6237288"/>
            <a:ext cx="1933575" cy="461962"/>
          </a:xfrm>
          <a:prstGeom prst="rect">
            <a:avLst/>
          </a:prstGeom>
          <a:noFill/>
          <a:ln w="9525">
            <a:noFill/>
            <a:miter lim="800000"/>
            <a:headEnd/>
            <a:tailEnd/>
          </a:ln>
        </p:spPr>
        <p:txBody>
          <a:bodyPr>
            <a:spAutoFit/>
          </a:bodyPr>
          <a:lstStyle/>
          <a:p>
            <a:r>
              <a:rPr lang="ru-RU" sz="1200">
                <a:latin typeface="Calibri" pitchFamily="34" charset="0"/>
              </a:rPr>
              <a:t>Кулик-сорока</a:t>
            </a:r>
          </a:p>
          <a:p>
            <a:r>
              <a:rPr lang="ru-RU" sz="1200">
                <a:latin typeface="Calibri" pitchFamily="34" charset="0"/>
              </a:rPr>
              <a:t>(фото Гайсиной Г.)</a:t>
            </a:r>
          </a:p>
        </p:txBody>
      </p:sp>
      <p:sp>
        <p:nvSpPr>
          <p:cNvPr id="29706" name="TextBox 15"/>
          <p:cNvSpPr txBox="1">
            <a:spLocks noChangeArrowheads="1"/>
          </p:cNvSpPr>
          <p:nvPr/>
        </p:nvSpPr>
        <p:spPr bwMode="auto">
          <a:xfrm>
            <a:off x="3995738" y="5732463"/>
            <a:ext cx="2447925" cy="457200"/>
          </a:xfrm>
          <a:prstGeom prst="rect">
            <a:avLst/>
          </a:prstGeom>
          <a:noFill/>
          <a:ln w="9525">
            <a:noFill/>
            <a:miter lim="800000"/>
            <a:headEnd/>
            <a:tailEnd/>
          </a:ln>
        </p:spPr>
        <p:txBody>
          <a:bodyPr>
            <a:spAutoFit/>
          </a:bodyPr>
          <a:lstStyle/>
          <a:p>
            <a:pPr algn="r"/>
            <a:r>
              <a:rPr lang="ru-RU" sz="1200">
                <a:latin typeface="Calibri" pitchFamily="34" charset="0"/>
              </a:rPr>
              <a:t>Серый сорокопут</a:t>
            </a:r>
          </a:p>
          <a:p>
            <a:pPr algn="r"/>
            <a:r>
              <a:rPr lang="ru-RU" sz="1200">
                <a:latin typeface="Calibri" pitchFamily="34" charset="0"/>
              </a:rPr>
              <a:t>(фото Григорьева А.)</a:t>
            </a:r>
          </a:p>
        </p:txBody>
      </p:sp>
      <p:pic>
        <p:nvPicPr>
          <p:cNvPr id="29707" name="Picture 2" descr="C:\Users\ПОЛИНА\Desktop\-lZuUNTwZ8o.jpg"/>
          <p:cNvPicPr>
            <a:picLocks noChangeAspect="1" noChangeArrowheads="1"/>
          </p:cNvPicPr>
          <p:nvPr/>
        </p:nvPicPr>
        <p:blipFill>
          <a:blip r:embed="rId6" cstate="print"/>
          <a:srcRect/>
          <a:stretch>
            <a:fillRect/>
          </a:stretch>
        </p:blipFill>
        <p:spPr bwMode="auto">
          <a:xfrm>
            <a:off x="323850" y="5084763"/>
            <a:ext cx="2447925" cy="1773237"/>
          </a:xfrm>
          <a:prstGeom prst="rect">
            <a:avLst/>
          </a:prstGeom>
          <a:noFill/>
          <a:ln w="9525">
            <a:noFill/>
            <a:miter lim="800000"/>
            <a:headEnd/>
            <a:tailEnd/>
          </a:ln>
        </p:spPr>
      </p:pic>
      <p:pic>
        <p:nvPicPr>
          <p:cNvPr id="29709" name="Picture 13"/>
          <p:cNvPicPr>
            <a:picLocks noChangeAspect="1" noChangeArrowheads="1"/>
          </p:cNvPicPr>
          <p:nvPr/>
        </p:nvPicPr>
        <p:blipFill>
          <a:blip r:embed="rId7" cstate="print"/>
          <a:srcRect/>
          <a:stretch>
            <a:fillRect/>
          </a:stretch>
        </p:blipFill>
        <p:spPr bwMode="auto">
          <a:xfrm>
            <a:off x="6516688" y="4981575"/>
            <a:ext cx="2627312" cy="18764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179388" y="188913"/>
            <a:ext cx="8713787" cy="1979612"/>
          </a:xfrm>
          <a:prstGeom prst="rect">
            <a:avLst/>
          </a:prstGeom>
          <a:noFill/>
          <a:ln w="9525">
            <a:noFill/>
            <a:miter lim="800000"/>
            <a:headEnd/>
            <a:tailEnd/>
          </a:ln>
        </p:spPr>
        <p:txBody>
          <a:bodyPr>
            <a:spAutoFit/>
          </a:bodyPr>
          <a:lstStyle/>
          <a:p>
            <a:pPr algn="ctr"/>
            <a:r>
              <a:rPr lang="ru-RU" sz="2000">
                <a:latin typeface="Cambria" pitchFamily="18" charset="0"/>
              </a:rPr>
              <a:t>С декабря 2017 г. по март 2018 г. в парке им. М.Гафури и в парке Победы для выяснения кочёвок проводилось кольцевание больших синиц, буроголовых гаичек и обыкновенных поползней окрашенными в разные цвета стандартными алюминиевыми  кольцами Российского центра кольцевания птиц.</a:t>
            </a:r>
          </a:p>
          <a:p>
            <a:endParaRPr lang="ru-RU">
              <a:latin typeface="Calibri" pitchFamily="34" charset="0"/>
            </a:endParaRPr>
          </a:p>
        </p:txBody>
      </p:sp>
      <p:pic>
        <p:nvPicPr>
          <p:cNvPr id="30722" name="Picture 2" descr="C:\Users\ПОЛИНА\Desktop\Кольцевание_зима 2018 (фото Полежанкиной П.).jpg"/>
          <p:cNvPicPr>
            <a:picLocks noChangeAspect="1" noChangeArrowheads="1"/>
          </p:cNvPicPr>
          <p:nvPr/>
        </p:nvPicPr>
        <p:blipFill>
          <a:blip r:embed="rId3" cstate="print"/>
          <a:srcRect/>
          <a:stretch>
            <a:fillRect/>
          </a:stretch>
        </p:blipFill>
        <p:spPr bwMode="auto">
          <a:xfrm>
            <a:off x="0" y="1557338"/>
            <a:ext cx="2627313" cy="3503612"/>
          </a:xfrm>
          <a:prstGeom prst="rect">
            <a:avLst/>
          </a:prstGeom>
          <a:noFill/>
          <a:ln w="9525">
            <a:noFill/>
            <a:miter lim="800000"/>
            <a:headEnd/>
            <a:tailEnd/>
          </a:ln>
        </p:spPr>
      </p:pic>
      <p:pic>
        <p:nvPicPr>
          <p:cNvPr id="30723" name="Picture 3" descr="C:\Users\ПОЛИНА\Desktop\Кольцевание_зима 2018 (фото Полежанкиной П.) 2.jpg"/>
          <p:cNvPicPr>
            <a:picLocks noChangeAspect="1" noChangeArrowheads="1"/>
          </p:cNvPicPr>
          <p:nvPr/>
        </p:nvPicPr>
        <p:blipFill>
          <a:blip r:embed="rId4" cstate="print"/>
          <a:srcRect/>
          <a:stretch>
            <a:fillRect/>
          </a:stretch>
        </p:blipFill>
        <p:spPr bwMode="auto">
          <a:xfrm>
            <a:off x="2627313" y="2781300"/>
            <a:ext cx="2646362" cy="3527425"/>
          </a:xfrm>
          <a:prstGeom prst="rect">
            <a:avLst/>
          </a:prstGeom>
          <a:noFill/>
          <a:ln w="9525">
            <a:noFill/>
            <a:miter lim="800000"/>
            <a:headEnd/>
            <a:tailEnd/>
          </a:ln>
        </p:spPr>
      </p:pic>
      <p:pic>
        <p:nvPicPr>
          <p:cNvPr id="30724" name="Picture 4" descr="C:\Users\ПОЛИНА\Desktop\Кольцевание_БС_зима 2018 (фото Полежанкиной П.).jpg"/>
          <p:cNvPicPr>
            <a:picLocks noChangeAspect="1" noChangeArrowheads="1"/>
          </p:cNvPicPr>
          <p:nvPr/>
        </p:nvPicPr>
        <p:blipFill>
          <a:blip r:embed="rId5" cstate="print"/>
          <a:srcRect/>
          <a:stretch>
            <a:fillRect/>
          </a:stretch>
        </p:blipFill>
        <p:spPr bwMode="auto">
          <a:xfrm>
            <a:off x="5256213" y="1782763"/>
            <a:ext cx="3924300" cy="2941637"/>
          </a:xfrm>
          <a:prstGeom prst="rect">
            <a:avLst/>
          </a:prstGeom>
          <a:noFill/>
          <a:ln w="9525">
            <a:noFill/>
            <a:miter lim="800000"/>
            <a:headEnd/>
            <a:tailEnd/>
          </a:ln>
        </p:spPr>
      </p:pic>
      <p:pic>
        <p:nvPicPr>
          <p:cNvPr id="30725" name="Picture 5" descr="C:\Users\ПОЛИНА\Desktop\Кольцевание_БС_зима 2018 (фото Губиной Т.).jpg"/>
          <p:cNvPicPr>
            <a:picLocks noChangeAspect="1" noChangeArrowheads="1"/>
          </p:cNvPicPr>
          <p:nvPr/>
        </p:nvPicPr>
        <p:blipFill>
          <a:blip r:embed="rId6" cstate="print"/>
          <a:srcRect/>
          <a:stretch>
            <a:fillRect/>
          </a:stretch>
        </p:blipFill>
        <p:spPr bwMode="auto">
          <a:xfrm>
            <a:off x="5256213" y="4267200"/>
            <a:ext cx="3887787" cy="2590800"/>
          </a:xfrm>
          <a:prstGeom prst="rect">
            <a:avLst/>
          </a:prstGeom>
          <a:noFill/>
          <a:ln w="9525">
            <a:noFill/>
            <a:miter lim="800000"/>
            <a:headEnd/>
            <a:tailEnd/>
          </a:ln>
        </p:spPr>
      </p:pic>
      <p:sp>
        <p:nvSpPr>
          <p:cNvPr id="30726" name="TextBox 6"/>
          <p:cNvSpPr txBox="1">
            <a:spLocks noChangeArrowheads="1"/>
          </p:cNvSpPr>
          <p:nvPr/>
        </p:nvSpPr>
        <p:spPr bwMode="auto">
          <a:xfrm>
            <a:off x="0" y="4652963"/>
            <a:ext cx="3544888" cy="366712"/>
          </a:xfrm>
          <a:prstGeom prst="rect">
            <a:avLst/>
          </a:prstGeom>
          <a:noFill/>
          <a:ln w="9525">
            <a:noFill/>
            <a:miter lim="800000"/>
            <a:headEnd/>
            <a:tailEnd/>
          </a:ln>
        </p:spPr>
        <p:txBody>
          <a:bodyPr>
            <a:spAutoFit/>
          </a:bodyPr>
          <a:lstStyle/>
          <a:p>
            <a:r>
              <a:rPr lang="ru-RU">
                <a:latin typeface="Calibri" pitchFamily="34" charset="0"/>
              </a:rPr>
              <a:t>Фото Полежанкиной П.</a:t>
            </a:r>
          </a:p>
        </p:txBody>
      </p:sp>
      <p:sp>
        <p:nvSpPr>
          <p:cNvPr id="30727" name="TextBox 7"/>
          <p:cNvSpPr txBox="1">
            <a:spLocks noChangeArrowheads="1"/>
          </p:cNvSpPr>
          <p:nvPr/>
        </p:nvSpPr>
        <p:spPr bwMode="auto">
          <a:xfrm>
            <a:off x="2700338" y="5805488"/>
            <a:ext cx="2570162" cy="366712"/>
          </a:xfrm>
          <a:prstGeom prst="rect">
            <a:avLst/>
          </a:prstGeom>
          <a:noFill/>
          <a:ln w="9525">
            <a:noFill/>
            <a:miter lim="800000"/>
            <a:headEnd/>
            <a:tailEnd/>
          </a:ln>
        </p:spPr>
        <p:txBody>
          <a:bodyPr>
            <a:spAutoFit/>
          </a:bodyPr>
          <a:lstStyle/>
          <a:p>
            <a:r>
              <a:rPr lang="ru-RU">
                <a:latin typeface="Calibri" pitchFamily="34" charset="0"/>
              </a:rPr>
              <a:t>Фото Бикбулатовой Д.</a:t>
            </a:r>
          </a:p>
        </p:txBody>
      </p:sp>
      <p:sp>
        <p:nvSpPr>
          <p:cNvPr id="30728" name="TextBox 8"/>
          <p:cNvSpPr txBox="1">
            <a:spLocks noChangeArrowheads="1"/>
          </p:cNvSpPr>
          <p:nvPr/>
        </p:nvSpPr>
        <p:spPr bwMode="auto">
          <a:xfrm>
            <a:off x="5435600" y="3933825"/>
            <a:ext cx="3708400" cy="368300"/>
          </a:xfrm>
          <a:prstGeom prst="rect">
            <a:avLst/>
          </a:prstGeom>
          <a:noFill/>
          <a:ln w="9525">
            <a:noFill/>
            <a:miter lim="800000"/>
            <a:headEnd/>
            <a:tailEnd/>
          </a:ln>
        </p:spPr>
        <p:txBody>
          <a:bodyPr>
            <a:spAutoFit/>
          </a:bodyPr>
          <a:lstStyle/>
          <a:p>
            <a:pPr algn="ctr"/>
            <a:r>
              <a:rPr lang="ru-RU">
                <a:latin typeface="Calibri" pitchFamily="34" charset="0"/>
              </a:rPr>
              <a:t>Фото Полежанкиной П.</a:t>
            </a:r>
          </a:p>
        </p:txBody>
      </p:sp>
      <p:sp>
        <p:nvSpPr>
          <p:cNvPr id="30729" name="TextBox 9"/>
          <p:cNvSpPr txBox="1">
            <a:spLocks noChangeArrowheads="1"/>
          </p:cNvSpPr>
          <p:nvPr/>
        </p:nvSpPr>
        <p:spPr bwMode="auto">
          <a:xfrm>
            <a:off x="7164388" y="6453188"/>
            <a:ext cx="1741487" cy="369887"/>
          </a:xfrm>
          <a:prstGeom prst="rect">
            <a:avLst/>
          </a:prstGeom>
          <a:noFill/>
          <a:ln w="9525">
            <a:noFill/>
            <a:miter lim="800000"/>
            <a:headEnd/>
            <a:tailEnd/>
          </a:ln>
        </p:spPr>
        <p:txBody>
          <a:bodyPr>
            <a:spAutoFit/>
          </a:bodyPr>
          <a:lstStyle/>
          <a:p>
            <a:r>
              <a:rPr lang="ru-RU">
                <a:latin typeface="Calibri" pitchFamily="34" charset="0"/>
              </a:rPr>
              <a:t>Фото Губиной 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179388" y="188913"/>
            <a:ext cx="9002712" cy="1570037"/>
          </a:xfrm>
          <a:prstGeom prst="rect">
            <a:avLst/>
          </a:prstGeom>
          <a:noFill/>
          <a:ln w="9525">
            <a:noFill/>
            <a:miter lim="800000"/>
            <a:headEnd/>
            <a:tailEnd/>
          </a:ln>
        </p:spPr>
        <p:txBody>
          <a:bodyPr>
            <a:spAutoFit/>
          </a:bodyPr>
          <a:lstStyle/>
          <a:p>
            <a:pPr algn="ctr"/>
            <a:r>
              <a:rPr lang="ru-RU" sz="2400">
                <a:solidFill>
                  <a:srgbClr val="1A2E46"/>
                </a:solidFill>
                <a:latin typeface="Cambria" pitchFamily="18" charset="0"/>
              </a:rPr>
              <a:t>Сведения приведены за период с 1 ноября 2017 г. </a:t>
            </a:r>
          </a:p>
          <a:p>
            <a:pPr algn="ctr"/>
            <a:r>
              <a:rPr lang="ru-RU" sz="2400">
                <a:solidFill>
                  <a:srgbClr val="1A2E46"/>
                </a:solidFill>
                <a:latin typeface="Cambria" pitchFamily="18" charset="0"/>
              </a:rPr>
              <a:t>(т.к. с этой даты начинался зимний сезон учётов численности птиц) по 1 ноября 2018 г. </a:t>
            </a:r>
          </a:p>
          <a:p>
            <a:pPr algn="ctr"/>
            <a:endParaRPr lang="ru-RU" sz="2400">
              <a:latin typeface="Cambria" pitchFamily="18" charset="0"/>
            </a:endParaRPr>
          </a:p>
        </p:txBody>
      </p:sp>
      <p:pic>
        <p:nvPicPr>
          <p:cNvPr id="1026" name="Picture 2" descr="C:\Users\ПОЛИНА\Desktop\Снимок.JPG"/>
          <p:cNvPicPr>
            <a:picLocks noChangeAspect="1" noChangeArrowheads="1"/>
          </p:cNvPicPr>
          <p:nvPr/>
        </p:nvPicPr>
        <p:blipFill>
          <a:blip r:embed="rId3" cstate="print"/>
          <a:srcRect/>
          <a:stretch>
            <a:fillRect/>
          </a:stretch>
        </p:blipFill>
        <p:spPr bwMode="auto">
          <a:xfrm>
            <a:off x="1739230" y="1485900"/>
            <a:ext cx="5353050" cy="53721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395288" y="188913"/>
            <a:ext cx="8497887" cy="1187450"/>
          </a:xfrm>
          <a:prstGeom prst="rect">
            <a:avLst/>
          </a:prstGeom>
          <a:noFill/>
          <a:ln w="9525">
            <a:noFill/>
            <a:miter lim="800000"/>
            <a:headEnd/>
            <a:tailEnd/>
          </a:ln>
        </p:spPr>
        <p:txBody>
          <a:bodyPr>
            <a:spAutoFit/>
          </a:bodyPr>
          <a:lstStyle/>
          <a:p>
            <a:pPr algn="ctr"/>
            <a:r>
              <a:rPr lang="ru-RU" sz="2400">
                <a:latin typeface="Cambria" pitchFamily="18" charset="0"/>
              </a:rPr>
              <a:t>11 июля 2018 г. цветными кольцами Российской сети изучения и охраны пернатых хищников окольцован слёток сапсана.</a:t>
            </a:r>
          </a:p>
        </p:txBody>
      </p:sp>
      <p:pic>
        <p:nvPicPr>
          <p:cNvPr id="31746" name="Picture 2" descr="C:\Users\ПОЛИНА\Desktop\Кольцевание_Сапсан, 11.07.18 (фото Габбасовой Э.) 2.jpg"/>
          <p:cNvPicPr>
            <a:picLocks noChangeAspect="1" noChangeArrowheads="1"/>
          </p:cNvPicPr>
          <p:nvPr/>
        </p:nvPicPr>
        <p:blipFill>
          <a:blip r:embed="rId3" cstate="print"/>
          <a:srcRect/>
          <a:stretch>
            <a:fillRect/>
          </a:stretch>
        </p:blipFill>
        <p:spPr bwMode="auto">
          <a:xfrm>
            <a:off x="323850" y="1557338"/>
            <a:ext cx="3889375" cy="2914650"/>
          </a:xfrm>
          <a:prstGeom prst="rect">
            <a:avLst/>
          </a:prstGeom>
          <a:noFill/>
          <a:ln w="9525">
            <a:noFill/>
            <a:miter lim="800000"/>
            <a:headEnd/>
            <a:tailEnd/>
          </a:ln>
        </p:spPr>
      </p:pic>
      <p:pic>
        <p:nvPicPr>
          <p:cNvPr id="31747" name="Picture 3" descr="E:\1.Наука\БО РГО\Природоохранительная комиссия\6.Фото и статьи к отчёту (1.11.17.-1.11.18)\Кольцевание_Сапсан, 11.07.18 (фото Габбасовой Э.).jpg"/>
          <p:cNvPicPr>
            <a:picLocks noChangeAspect="1" noChangeArrowheads="1"/>
          </p:cNvPicPr>
          <p:nvPr/>
        </p:nvPicPr>
        <p:blipFill>
          <a:blip r:embed="rId4" cstate="print"/>
          <a:srcRect/>
          <a:stretch>
            <a:fillRect/>
          </a:stretch>
        </p:blipFill>
        <p:spPr bwMode="auto">
          <a:xfrm>
            <a:off x="4859338" y="1341438"/>
            <a:ext cx="3873500" cy="2905125"/>
          </a:xfrm>
          <a:prstGeom prst="rect">
            <a:avLst/>
          </a:prstGeom>
          <a:noFill/>
          <a:ln w="9525">
            <a:noFill/>
            <a:miter lim="800000"/>
            <a:headEnd/>
            <a:tailEnd/>
          </a:ln>
        </p:spPr>
      </p:pic>
      <p:sp>
        <p:nvSpPr>
          <p:cNvPr id="31748" name="TextBox 4"/>
          <p:cNvSpPr txBox="1">
            <a:spLocks noChangeArrowheads="1"/>
          </p:cNvSpPr>
          <p:nvPr/>
        </p:nvSpPr>
        <p:spPr bwMode="auto">
          <a:xfrm>
            <a:off x="0" y="4941888"/>
            <a:ext cx="5041900" cy="1187450"/>
          </a:xfrm>
          <a:prstGeom prst="rect">
            <a:avLst/>
          </a:prstGeom>
          <a:noFill/>
          <a:ln w="9525">
            <a:noFill/>
            <a:miter lim="800000"/>
            <a:headEnd/>
            <a:tailEnd/>
          </a:ln>
        </p:spPr>
        <p:txBody>
          <a:bodyPr>
            <a:spAutoFit/>
          </a:bodyPr>
          <a:lstStyle/>
          <a:p>
            <a:pPr algn="ctr"/>
            <a:r>
              <a:rPr lang="ru-RU" sz="2400">
                <a:latin typeface="Cambria" pitchFamily="18" charset="0"/>
              </a:rPr>
              <a:t>14 августа 2018 г. также цветными кольцами окольцована молодая особь чёрного коршуна.</a:t>
            </a:r>
          </a:p>
        </p:txBody>
      </p:sp>
      <p:sp>
        <p:nvSpPr>
          <p:cNvPr id="31749" name="TextBox 5"/>
          <p:cNvSpPr txBox="1">
            <a:spLocks noChangeArrowheads="1"/>
          </p:cNvSpPr>
          <p:nvPr/>
        </p:nvSpPr>
        <p:spPr bwMode="auto">
          <a:xfrm>
            <a:off x="395536" y="4149080"/>
            <a:ext cx="2376239" cy="369332"/>
          </a:xfrm>
          <a:prstGeom prst="rect">
            <a:avLst/>
          </a:prstGeom>
          <a:noFill/>
          <a:ln w="9525">
            <a:noFill/>
            <a:miter lim="800000"/>
            <a:headEnd/>
            <a:tailEnd/>
          </a:ln>
        </p:spPr>
        <p:txBody>
          <a:bodyPr wrap="square">
            <a:spAutoFit/>
          </a:bodyPr>
          <a:lstStyle/>
          <a:p>
            <a:r>
              <a:rPr lang="ru-RU" dirty="0">
                <a:latin typeface="Calibri" pitchFamily="34" charset="0"/>
              </a:rPr>
              <a:t>Фото </a:t>
            </a:r>
            <a:r>
              <a:rPr lang="ru-RU" dirty="0" err="1">
                <a:latin typeface="Calibri" pitchFamily="34" charset="0"/>
              </a:rPr>
              <a:t>Габбасовой</a:t>
            </a:r>
            <a:r>
              <a:rPr lang="ru-RU" dirty="0">
                <a:latin typeface="Calibri" pitchFamily="34" charset="0"/>
              </a:rPr>
              <a:t> Э.</a:t>
            </a:r>
          </a:p>
        </p:txBody>
      </p:sp>
      <p:sp>
        <p:nvSpPr>
          <p:cNvPr id="31750" name="TextBox 6"/>
          <p:cNvSpPr txBox="1">
            <a:spLocks noChangeArrowheads="1"/>
          </p:cNvSpPr>
          <p:nvPr/>
        </p:nvSpPr>
        <p:spPr bwMode="auto">
          <a:xfrm>
            <a:off x="6227763" y="3860800"/>
            <a:ext cx="2303462" cy="368300"/>
          </a:xfrm>
          <a:prstGeom prst="rect">
            <a:avLst/>
          </a:prstGeom>
          <a:noFill/>
          <a:ln w="9525">
            <a:noFill/>
            <a:miter lim="800000"/>
            <a:headEnd/>
            <a:tailEnd/>
          </a:ln>
        </p:spPr>
        <p:txBody>
          <a:bodyPr>
            <a:spAutoFit/>
          </a:bodyPr>
          <a:lstStyle/>
          <a:p>
            <a:r>
              <a:rPr lang="ru-RU" dirty="0">
                <a:solidFill>
                  <a:schemeClr val="bg1"/>
                </a:solidFill>
                <a:latin typeface="Calibri" pitchFamily="34" charset="0"/>
              </a:rPr>
              <a:t>Фото </a:t>
            </a:r>
            <a:r>
              <a:rPr lang="ru-RU" dirty="0" err="1">
                <a:solidFill>
                  <a:schemeClr val="bg1"/>
                </a:solidFill>
                <a:latin typeface="Calibri" pitchFamily="34" charset="0"/>
              </a:rPr>
              <a:t>Габбасовой</a:t>
            </a:r>
            <a:r>
              <a:rPr lang="ru-RU" dirty="0">
                <a:solidFill>
                  <a:schemeClr val="bg1"/>
                </a:solidFill>
                <a:latin typeface="Calibri" pitchFamily="34" charset="0"/>
              </a:rPr>
              <a:t> Э.</a:t>
            </a:r>
          </a:p>
        </p:txBody>
      </p:sp>
      <p:pic>
        <p:nvPicPr>
          <p:cNvPr id="31751" name="Picture 4" descr="E:\1.Наука\БО РГО\Природоохранительная комиссия\6.Фото и статьи к отчёту (1.11.17.-1.11.18)\Кольцевание_Чёрный коршун, 14.08.18 (фото Полежанкиной П.).jpg"/>
          <p:cNvPicPr>
            <a:picLocks noChangeAspect="1" noChangeArrowheads="1"/>
          </p:cNvPicPr>
          <p:nvPr/>
        </p:nvPicPr>
        <p:blipFill>
          <a:blip r:embed="rId5" cstate="print"/>
          <a:srcRect/>
          <a:stretch>
            <a:fillRect/>
          </a:stretch>
        </p:blipFill>
        <p:spPr bwMode="auto">
          <a:xfrm>
            <a:off x="5364088" y="4274701"/>
            <a:ext cx="3443362" cy="2583299"/>
          </a:xfrm>
          <a:prstGeom prst="rect">
            <a:avLst/>
          </a:prstGeom>
          <a:noFill/>
          <a:ln w="9525">
            <a:noFill/>
            <a:miter lim="800000"/>
            <a:headEnd/>
            <a:tailEnd/>
          </a:ln>
        </p:spPr>
      </p:pic>
      <p:sp>
        <p:nvSpPr>
          <p:cNvPr id="31752" name="TextBox 8"/>
          <p:cNvSpPr txBox="1">
            <a:spLocks noChangeArrowheads="1"/>
          </p:cNvSpPr>
          <p:nvPr/>
        </p:nvSpPr>
        <p:spPr bwMode="auto">
          <a:xfrm>
            <a:off x="5364088" y="6453336"/>
            <a:ext cx="3779912" cy="369332"/>
          </a:xfrm>
          <a:prstGeom prst="rect">
            <a:avLst/>
          </a:prstGeom>
          <a:noFill/>
          <a:ln w="9525">
            <a:noFill/>
            <a:miter lim="800000"/>
            <a:headEnd/>
            <a:tailEnd/>
          </a:ln>
        </p:spPr>
        <p:txBody>
          <a:bodyPr wrap="square">
            <a:spAutoFit/>
          </a:bodyPr>
          <a:lstStyle/>
          <a:p>
            <a:r>
              <a:rPr lang="ru-RU" dirty="0">
                <a:solidFill>
                  <a:schemeClr val="bg1"/>
                </a:solidFill>
                <a:latin typeface="Calibri" pitchFamily="34" charset="0"/>
              </a:rPr>
              <a:t>Фото </a:t>
            </a:r>
            <a:r>
              <a:rPr lang="ru-RU" dirty="0" err="1" smtClean="0">
                <a:solidFill>
                  <a:schemeClr val="bg1"/>
                </a:solidFill>
                <a:latin typeface="Calibri" pitchFamily="34" charset="0"/>
              </a:rPr>
              <a:t>Полежанкиной</a:t>
            </a:r>
            <a:r>
              <a:rPr lang="ru-RU" dirty="0" smtClean="0">
                <a:solidFill>
                  <a:schemeClr val="bg1"/>
                </a:solidFill>
                <a:latin typeface="Calibri" pitchFamily="34" charset="0"/>
              </a:rPr>
              <a:t> </a:t>
            </a:r>
            <a:r>
              <a:rPr lang="ru-RU" dirty="0">
                <a:solidFill>
                  <a:schemeClr val="bg1"/>
                </a:solidFill>
                <a:latin typeface="Calibri" pitchFamily="34" charset="0"/>
              </a:rPr>
              <a:t>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0" y="188913"/>
            <a:ext cx="9144000" cy="2216150"/>
          </a:xfrm>
          <a:prstGeom prst="rect">
            <a:avLst/>
          </a:prstGeom>
          <a:noFill/>
          <a:ln w="9525">
            <a:noFill/>
            <a:miter lim="800000"/>
            <a:headEnd/>
            <a:tailEnd/>
          </a:ln>
        </p:spPr>
        <p:txBody>
          <a:bodyPr>
            <a:spAutoFit/>
          </a:bodyPr>
          <a:lstStyle/>
          <a:p>
            <a:pPr algn="ctr"/>
            <a:r>
              <a:rPr lang="ru-RU" sz="2000">
                <a:latin typeface="Cambria" pitchFamily="18" charset="0"/>
              </a:rPr>
              <a:t>Состоялись двадцатая (26 ноября 2017 г., в пойме р. Уфа в районе ипподрома «Акбузат»), двадцать первая (24 декабря 2017 г., за затонским мостом), двадцать вторая (18 февраля 2018 г., в пойме р. Дёма), двадцать третья (1 апреля 2018 г., в пойме р. Белая) обучающие орнитологические экскурсии. Была запланирована 24 экскурсия (30 сентября 2018 г., в окрестностях рынка «Юлдаш»), которую пришлось отменить из-за погоды.</a:t>
            </a:r>
          </a:p>
          <a:p>
            <a:endParaRPr lang="ru-RU">
              <a:latin typeface="Calibri" pitchFamily="34" charset="0"/>
            </a:endParaRPr>
          </a:p>
        </p:txBody>
      </p:sp>
      <p:pic>
        <p:nvPicPr>
          <p:cNvPr id="32770" name="Picture 2" descr="E:\1.Наука\БО РГО\Природоохранительная комиссия\6.Фото и статьи к отчёту (1.11.17.-1.11.18)\20 экскурсия - афиша.jpg"/>
          <p:cNvPicPr>
            <a:picLocks noChangeAspect="1" noChangeArrowheads="1"/>
          </p:cNvPicPr>
          <p:nvPr/>
        </p:nvPicPr>
        <p:blipFill>
          <a:blip r:embed="rId3" cstate="print"/>
          <a:srcRect/>
          <a:stretch>
            <a:fillRect/>
          </a:stretch>
        </p:blipFill>
        <p:spPr bwMode="auto">
          <a:xfrm>
            <a:off x="36513" y="2133600"/>
            <a:ext cx="3455987" cy="2590800"/>
          </a:xfrm>
          <a:prstGeom prst="rect">
            <a:avLst/>
          </a:prstGeom>
          <a:noFill/>
          <a:ln w="9525">
            <a:noFill/>
            <a:miter lim="800000"/>
            <a:headEnd/>
            <a:tailEnd/>
          </a:ln>
        </p:spPr>
      </p:pic>
      <p:pic>
        <p:nvPicPr>
          <p:cNvPr id="32771" name="Picture 3" descr="E:\1.Наука\БО РГО\Природоохранительная комиссия\6.Фото и статьи к отчёту (1.11.17.-1.11.18)\Экскурсия 26 ноября 2017 г. 2.JPG"/>
          <p:cNvPicPr>
            <a:picLocks noChangeAspect="1" noChangeArrowheads="1"/>
          </p:cNvPicPr>
          <p:nvPr/>
        </p:nvPicPr>
        <p:blipFill>
          <a:blip r:embed="rId4" cstate="print"/>
          <a:srcRect/>
          <a:stretch>
            <a:fillRect/>
          </a:stretch>
        </p:blipFill>
        <p:spPr bwMode="auto">
          <a:xfrm>
            <a:off x="3444875" y="4194175"/>
            <a:ext cx="4006850" cy="2663825"/>
          </a:xfrm>
          <a:prstGeom prst="rect">
            <a:avLst/>
          </a:prstGeom>
          <a:noFill/>
          <a:ln w="9525">
            <a:noFill/>
            <a:miter lim="800000"/>
            <a:headEnd/>
            <a:tailEnd/>
          </a:ln>
        </p:spPr>
      </p:pic>
      <p:pic>
        <p:nvPicPr>
          <p:cNvPr id="32772" name="Picture 5" descr="E:\1.Наука\БО РГО\Природоохранительная комиссия\6.Фото и статьи к отчёту (1.11.17.-1.11.18)\Экскурсия 26 ноября 2017 г..JPG"/>
          <p:cNvPicPr>
            <a:picLocks noChangeAspect="1" noChangeArrowheads="1"/>
          </p:cNvPicPr>
          <p:nvPr/>
        </p:nvPicPr>
        <p:blipFill>
          <a:blip r:embed="rId5" cstate="print"/>
          <a:srcRect/>
          <a:stretch>
            <a:fillRect/>
          </a:stretch>
        </p:blipFill>
        <p:spPr bwMode="auto">
          <a:xfrm>
            <a:off x="5003800" y="2205038"/>
            <a:ext cx="4114800" cy="27368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E:\1.Наука\БО РГО\Природоохранительная комиссия\6.Фото и статьи к отчёту (1.11.17.-1.11.18)\21 экскурсия - афиша.jpg"/>
          <p:cNvPicPr>
            <a:picLocks noChangeAspect="1" noChangeArrowheads="1"/>
          </p:cNvPicPr>
          <p:nvPr/>
        </p:nvPicPr>
        <p:blipFill>
          <a:blip r:embed="rId3" cstate="print"/>
          <a:srcRect/>
          <a:stretch>
            <a:fillRect/>
          </a:stretch>
        </p:blipFill>
        <p:spPr bwMode="auto">
          <a:xfrm>
            <a:off x="323850" y="188913"/>
            <a:ext cx="4392613" cy="2927350"/>
          </a:xfrm>
          <a:prstGeom prst="rect">
            <a:avLst/>
          </a:prstGeom>
          <a:noFill/>
          <a:ln w="9525">
            <a:noFill/>
            <a:miter lim="800000"/>
            <a:headEnd/>
            <a:tailEnd/>
          </a:ln>
        </p:spPr>
      </p:pic>
      <p:pic>
        <p:nvPicPr>
          <p:cNvPr id="33794" name="Picture 3" descr="E:\1.Наука\БО РГО\Природоохранительная комиссия\6.Фото и статьи к отчёту (1.11.17.-1.11.18)\Экскурсия 24 декабря 2017 г..jpg"/>
          <p:cNvPicPr>
            <a:picLocks noChangeAspect="1" noChangeArrowheads="1"/>
          </p:cNvPicPr>
          <p:nvPr/>
        </p:nvPicPr>
        <p:blipFill>
          <a:blip r:embed="rId4" cstate="print"/>
          <a:srcRect/>
          <a:stretch>
            <a:fillRect/>
          </a:stretch>
        </p:blipFill>
        <p:spPr bwMode="auto">
          <a:xfrm>
            <a:off x="5248275" y="1052513"/>
            <a:ext cx="3630613" cy="4537075"/>
          </a:xfrm>
          <a:prstGeom prst="rect">
            <a:avLst/>
          </a:prstGeom>
          <a:noFill/>
          <a:ln w="9525">
            <a:noFill/>
            <a:miter lim="800000"/>
            <a:headEnd/>
            <a:tailEnd/>
          </a:ln>
        </p:spPr>
      </p:pic>
      <p:pic>
        <p:nvPicPr>
          <p:cNvPr id="33795" name="Picture 4" descr="E:\1.Наука\БО РГО\Природоохранительная комиссия\6.Фото и статьи к отчёту (1.11.17.-1.11.18)\Экскурсия 24 декабря 2017 г. 2.JPG"/>
          <p:cNvPicPr>
            <a:picLocks noChangeAspect="1" noChangeArrowheads="1"/>
          </p:cNvPicPr>
          <p:nvPr/>
        </p:nvPicPr>
        <p:blipFill>
          <a:blip r:embed="rId5" cstate="print"/>
          <a:srcRect/>
          <a:stretch>
            <a:fillRect/>
          </a:stretch>
        </p:blipFill>
        <p:spPr bwMode="auto">
          <a:xfrm>
            <a:off x="468313" y="3357563"/>
            <a:ext cx="4711700" cy="314166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1.Наука\БО РГО\Природоохранительная комиссия\6.Фото и статьи к отчёту (1.11.17.-1.11.18)\22 экскурсия - афиша.jpg"/>
          <p:cNvPicPr>
            <a:picLocks noChangeAspect="1" noChangeArrowheads="1"/>
          </p:cNvPicPr>
          <p:nvPr/>
        </p:nvPicPr>
        <p:blipFill>
          <a:blip r:embed="rId3" cstate="print"/>
          <a:srcRect/>
          <a:stretch>
            <a:fillRect/>
          </a:stretch>
        </p:blipFill>
        <p:spPr bwMode="auto">
          <a:xfrm>
            <a:off x="0" y="0"/>
            <a:ext cx="4500563" cy="3375025"/>
          </a:xfrm>
          <a:prstGeom prst="rect">
            <a:avLst/>
          </a:prstGeom>
          <a:noFill/>
          <a:ln w="9525">
            <a:noFill/>
            <a:miter lim="800000"/>
            <a:headEnd/>
            <a:tailEnd/>
          </a:ln>
        </p:spPr>
      </p:pic>
      <p:pic>
        <p:nvPicPr>
          <p:cNvPr id="34818" name="Picture 3" descr="E:\1.Наука\БО РГО\Природоохранительная комиссия\6.Фото и статьи к отчёту (1.11.17.-1.11.18)\Экскурсия 18 февраля 2018 г..JPG"/>
          <p:cNvPicPr>
            <a:picLocks noChangeAspect="1" noChangeArrowheads="1"/>
          </p:cNvPicPr>
          <p:nvPr/>
        </p:nvPicPr>
        <p:blipFill>
          <a:blip r:embed="rId4" cstate="print"/>
          <a:srcRect/>
          <a:stretch>
            <a:fillRect/>
          </a:stretch>
        </p:blipFill>
        <p:spPr bwMode="auto">
          <a:xfrm>
            <a:off x="4668838" y="0"/>
            <a:ext cx="4475162" cy="3357563"/>
          </a:xfrm>
          <a:prstGeom prst="rect">
            <a:avLst/>
          </a:prstGeom>
          <a:noFill/>
          <a:ln w="9525">
            <a:noFill/>
            <a:miter lim="800000"/>
            <a:headEnd/>
            <a:tailEnd/>
          </a:ln>
        </p:spPr>
      </p:pic>
      <p:pic>
        <p:nvPicPr>
          <p:cNvPr id="34819" name="Picture 4" descr="E:\1.Наука\БО РГО\Природоохранительная комиссия\6.Фото и статьи к отчёту (1.11.17.-1.11.18)\Экскурсия 18 февраля 2018 г. Трёхпалый дятел (фото Губиной Т.).jpg"/>
          <p:cNvPicPr>
            <a:picLocks noChangeAspect="1" noChangeArrowheads="1"/>
          </p:cNvPicPr>
          <p:nvPr/>
        </p:nvPicPr>
        <p:blipFill>
          <a:blip r:embed="rId5" cstate="print"/>
          <a:srcRect/>
          <a:stretch>
            <a:fillRect/>
          </a:stretch>
        </p:blipFill>
        <p:spPr bwMode="auto">
          <a:xfrm>
            <a:off x="2301875" y="3429000"/>
            <a:ext cx="4573588" cy="3429000"/>
          </a:xfrm>
          <a:prstGeom prst="rect">
            <a:avLst/>
          </a:prstGeom>
          <a:noFill/>
          <a:ln w="9525">
            <a:noFill/>
            <a:miter lim="800000"/>
            <a:headEnd/>
            <a:tailEnd/>
          </a:ln>
        </p:spPr>
      </p:pic>
      <p:sp>
        <p:nvSpPr>
          <p:cNvPr id="34820" name="TextBox 4"/>
          <p:cNvSpPr txBox="1">
            <a:spLocks noChangeArrowheads="1"/>
          </p:cNvSpPr>
          <p:nvPr/>
        </p:nvSpPr>
        <p:spPr bwMode="auto">
          <a:xfrm>
            <a:off x="5003800" y="6092825"/>
            <a:ext cx="1490663" cy="523875"/>
          </a:xfrm>
          <a:prstGeom prst="rect">
            <a:avLst/>
          </a:prstGeom>
          <a:noFill/>
          <a:ln w="9525">
            <a:noFill/>
            <a:miter lim="800000"/>
            <a:headEnd/>
            <a:tailEnd/>
          </a:ln>
        </p:spPr>
        <p:txBody>
          <a:bodyPr wrap="none">
            <a:spAutoFit/>
          </a:bodyPr>
          <a:lstStyle/>
          <a:p>
            <a:r>
              <a:rPr lang="ru-RU" sz="1400">
                <a:latin typeface="Calibri" pitchFamily="34" charset="0"/>
              </a:rPr>
              <a:t>Трёхпалый дятел</a:t>
            </a:r>
          </a:p>
          <a:p>
            <a:r>
              <a:rPr lang="ru-RU" sz="1400">
                <a:latin typeface="Calibri" pitchFamily="34" charset="0"/>
              </a:rPr>
              <a:t>(фото Губиной 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E:\1.Наука\БО РГО\Природоохранительная комиссия\6.Фото и статьи к отчёту (1.11.17.-1.11.18)\23 экскурсия - афиша.jpg"/>
          <p:cNvPicPr>
            <a:picLocks noChangeAspect="1" noChangeArrowheads="1"/>
          </p:cNvPicPr>
          <p:nvPr/>
        </p:nvPicPr>
        <p:blipFill>
          <a:blip r:embed="rId3" cstate="print"/>
          <a:srcRect/>
          <a:stretch>
            <a:fillRect/>
          </a:stretch>
        </p:blipFill>
        <p:spPr bwMode="auto">
          <a:xfrm>
            <a:off x="71438" y="26988"/>
            <a:ext cx="5076825" cy="3257550"/>
          </a:xfrm>
          <a:prstGeom prst="rect">
            <a:avLst/>
          </a:prstGeom>
          <a:noFill/>
          <a:ln w="9525">
            <a:noFill/>
            <a:miter lim="800000"/>
            <a:headEnd/>
            <a:tailEnd/>
          </a:ln>
        </p:spPr>
      </p:pic>
      <p:pic>
        <p:nvPicPr>
          <p:cNvPr id="35842" name="Picture 3" descr="E:\1.Наука\БО РГО\Природоохранительная комиссия\6.Фото и статьи к отчёту (1.11.17.-1.11.18)\Экскурсия 1 апреля 2018 г..jpg"/>
          <p:cNvPicPr>
            <a:picLocks noChangeAspect="1" noChangeArrowheads="1"/>
          </p:cNvPicPr>
          <p:nvPr/>
        </p:nvPicPr>
        <p:blipFill>
          <a:blip r:embed="rId4" cstate="print"/>
          <a:srcRect/>
          <a:stretch>
            <a:fillRect/>
          </a:stretch>
        </p:blipFill>
        <p:spPr bwMode="auto">
          <a:xfrm>
            <a:off x="3779838" y="3282950"/>
            <a:ext cx="5364162" cy="3575050"/>
          </a:xfrm>
          <a:prstGeom prst="rect">
            <a:avLst/>
          </a:prstGeom>
          <a:noFill/>
          <a:ln w="9525">
            <a:noFill/>
            <a:miter lim="800000"/>
            <a:headEnd/>
            <a:tailEnd/>
          </a:ln>
        </p:spPr>
      </p:pic>
      <p:pic>
        <p:nvPicPr>
          <p:cNvPr id="35843" name="Picture 2" descr="E:\1.Наука\БО РГО\Природоохранительная комиссия\6.Фото и статьи к отчёту (1.11.17.-1.11.18)\24 экскурсия - афиша.jpg"/>
          <p:cNvPicPr>
            <a:picLocks noChangeAspect="1" noChangeArrowheads="1"/>
          </p:cNvPicPr>
          <p:nvPr/>
        </p:nvPicPr>
        <p:blipFill>
          <a:blip r:embed="rId5" cstate="print"/>
          <a:srcRect/>
          <a:stretch>
            <a:fillRect/>
          </a:stretch>
        </p:blipFill>
        <p:spPr bwMode="auto">
          <a:xfrm>
            <a:off x="0" y="4292600"/>
            <a:ext cx="3740150" cy="24923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p:cNvSpPr txBox="1">
            <a:spLocks noChangeArrowheads="1"/>
          </p:cNvSpPr>
          <p:nvPr/>
        </p:nvSpPr>
        <p:spPr bwMode="auto">
          <a:xfrm>
            <a:off x="179388" y="188913"/>
            <a:ext cx="8785225" cy="1127125"/>
          </a:xfrm>
          <a:prstGeom prst="rect">
            <a:avLst/>
          </a:prstGeom>
          <a:noFill/>
          <a:ln w="9525">
            <a:noFill/>
            <a:miter lim="800000"/>
            <a:headEnd/>
            <a:tailEnd/>
          </a:ln>
        </p:spPr>
        <p:txBody>
          <a:bodyPr>
            <a:spAutoFit/>
          </a:bodyPr>
          <a:lstStyle/>
          <a:p>
            <a:pPr algn="ctr"/>
            <a:r>
              <a:rPr lang="ru-RU" sz="2200" dirty="0">
                <a:latin typeface="Cambria" pitchFamily="18" charset="0"/>
              </a:rPr>
              <a:t>Координаторы и участники проекта создания Атласа птиц г. Уфы для распространения информации о проекте выступали на открытых площадках г. </a:t>
            </a:r>
            <a:r>
              <a:rPr lang="ru-RU" sz="2400" dirty="0">
                <a:latin typeface="Cambria" pitchFamily="18" charset="0"/>
              </a:rPr>
              <a:t>Уфы</a:t>
            </a:r>
            <a:r>
              <a:rPr lang="ru-RU" sz="2200" dirty="0">
                <a:latin typeface="Cambria" pitchFamily="18" charset="0"/>
              </a:rPr>
              <a:t>.</a:t>
            </a:r>
          </a:p>
        </p:txBody>
      </p:sp>
      <p:pic>
        <p:nvPicPr>
          <p:cNvPr id="36866" name="Picture 4" descr="E:\1.Наука\БО РГО\Природоохранительная комиссия\6.Фото и статьи к отчёту (1.11.17.-1.11.18)\26.11.2017 г. фестиваль общественных инициатив «Жизнь» 2.JPG"/>
          <p:cNvPicPr>
            <a:picLocks noChangeAspect="1" noChangeArrowheads="1"/>
          </p:cNvPicPr>
          <p:nvPr/>
        </p:nvPicPr>
        <p:blipFill>
          <a:blip r:embed="rId3" cstate="print"/>
          <a:srcRect/>
          <a:stretch>
            <a:fillRect/>
          </a:stretch>
        </p:blipFill>
        <p:spPr bwMode="auto">
          <a:xfrm>
            <a:off x="323850" y="3937000"/>
            <a:ext cx="4392613" cy="2921000"/>
          </a:xfrm>
          <a:prstGeom prst="rect">
            <a:avLst/>
          </a:prstGeom>
          <a:noFill/>
          <a:ln w="9525">
            <a:noFill/>
            <a:miter lim="800000"/>
            <a:headEnd/>
            <a:tailEnd/>
          </a:ln>
        </p:spPr>
      </p:pic>
      <p:pic>
        <p:nvPicPr>
          <p:cNvPr id="36867" name="Picture 5" descr="E:\1.Наука\БО РГО\Природоохранительная комиссия\6.Фото и статьи к отчёту (1.11.17.-1.11.18)\26.11.2017 г. фестиваль общественных инициатив «Жизнь» 3.jpg"/>
          <p:cNvPicPr>
            <a:picLocks noChangeAspect="1" noChangeArrowheads="1"/>
          </p:cNvPicPr>
          <p:nvPr/>
        </p:nvPicPr>
        <p:blipFill>
          <a:blip r:embed="rId4" cstate="print"/>
          <a:srcRect/>
          <a:stretch>
            <a:fillRect/>
          </a:stretch>
        </p:blipFill>
        <p:spPr bwMode="auto">
          <a:xfrm>
            <a:off x="4979988" y="1341438"/>
            <a:ext cx="4129087" cy="3095625"/>
          </a:xfrm>
          <a:prstGeom prst="rect">
            <a:avLst/>
          </a:prstGeom>
          <a:noFill/>
          <a:ln w="9525">
            <a:noFill/>
            <a:miter lim="800000"/>
            <a:headEnd/>
            <a:tailEnd/>
          </a:ln>
        </p:spPr>
      </p:pic>
      <p:pic>
        <p:nvPicPr>
          <p:cNvPr id="36868" name="Picture 3" descr="E:\1.Наука\БО РГО\Природоохранительная комиссия\6.Фото и статьи к отчёту (1.11.17.-1.11.18)\26.11.2017 г. фестиваль общественных инициатив «Жизнь».JPG"/>
          <p:cNvPicPr>
            <a:picLocks noChangeAspect="1" noChangeArrowheads="1"/>
          </p:cNvPicPr>
          <p:nvPr/>
        </p:nvPicPr>
        <p:blipFill>
          <a:blip r:embed="rId5" cstate="print"/>
          <a:srcRect/>
          <a:stretch>
            <a:fillRect/>
          </a:stretch>
        </p:blipFill>
        <p:spPr bwMode="auto">
          <a:xfrm>
            <a:off x="0" y="1341438"/>
            <a:ext cx="4716463" cy="3135312"/>
          </a:xfrm>
          <a:prstGeom prst="rect">
            <a:avLst/>
          </a:prstGeom>
          <a:noFill/>
          <a:ln w="9525">
            <a:noFill/>
            <a:miter lim="800000"/>
            <a:headEnd/>
            <a:tailEnd/>
          </a:ln>
        </p:spPr>
      </p:pic>
      <p:sp>
        <p:nvSpPr>
          <p:cNvPr id="36869" name="TextBox 7"/>
          <p:cNvSpPr txBox="1">
            <a:spLocks noChangeArrowheads="1"/>
          </p:cNvSpPr>
          <p:nvPr/>
        </p:nvSpPr>
        <p:spPr bwMode="auto">
          <a:xfrm>
            <a:off x="4859338" y="4905375"/>
            <a:ext cx="4284662" cy="1200329"/>
          </a:xfrm>
          <a:prstGeom prst="rect">
            <a:avLst/>
          </a:prstGeom>
          <a:noFill/>
          <a:ln w="9525">
            <a:noFill/>
            <a:miter lim="800000"/>
            <a:headEnd/>
            <a:tailEnd/>
          </a:ln>
        </p:spPr>
        <p:txBody>
          <a:bodyPr>
            <a:spAutoFit/>
          </a:bodyPr>
          <a:lstStyle/>
          <a:p>
            <a:pPr algn="ctr"/>
            <a:r>
              <a:rPr lang="ru-RU" sz="2400" dirty="0">
                <a:latin typeface="Cambria" pitchFamily="18" charset="0"/>
              </a:rPr>
              <a:t>26.11.2017 г. </a:t>
            </a:r>
            <a:endParaRPr lang="ru-RU" sz="2400" dirty="0" smtClean="0">
              <a:latin typeface="Cambria" pitchFamily="18" charset="0"/>
            </a:endParaRPr>
          </a:p>
          <a:p>
            <a:pPr algn="ctr"/>
            <a:r>
              <a:rPr lang="ru-RU" sz="2400" dirty="0">
                <a:latin typeface="Cambria" pitchFamily="18" charset="0"/>
              </a:rPr>
              <a:t>Ф</a:t>
            </a:r>
            <a:r>
              <a:rPr lang="ru-RU" sz="2400" dirty="0" smtClean="0">
                <a:latin typeface="Cambria" pitchFamily="18" charset="0"/>
              </a:rPr>
              <a:t>естиваль </a:t>
            </a:r>
            <a:r>
              <a:rPr lang="ru-RU" sz="2400" dirty="0">
                <a:latin typeface="Cambria" pitchFamily="18" charset="0"/>
              </a:rPr>
              <a:t>общественных инициатив «Жизнь»</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E:\1.Наука\БО РГО\Природоохранительная комиссия\6.Фото и статьи к отчёту (1.11.17.-1.11.18)\II Республиканский родительский форум в «Конгресс-холле», Уфа, 19.05.2018 г..jpg"/>
          <p:cNvPicPr>
            <a:picLocks noChangeAspect="1" noChangeArrowheads="1"/>
          </p:cNvPicPr>
          <p:nvPr/>
        </p:nvPicPr>
        <p:blipFill>
          <a:blip r:embed="rId3" cstate="print"/>
          <a:srcRect/>
          <a:stretch>
            <a:fillRect/>
          </a:stretch>
        </p:blipFill>
        <p:spPr bwMode="auto">
          <a:xfrm>
            <a:off x="0" y="0"/>
            <a:ext cx="3995738" cy="4994275"/>
          </a:xfrm>
          <a:prstGeom prst="rect">
            <a:avLst/>
          </a:prstGeom>
          <a:noFill/>
          <a:ln w="9525">
            <a:noFill/>
            <a:miter lim="800000"/>
            <a:headEnd/>
            <a:tailEnd/>
          </a:ln>
        </p:spPr>
      </p:pic>
      <p:pic>
        <p:nvPicPr>
          <p:cNvPr id="37890" name="Picture 3" descr="E:\1.Наука\БО РГО\Природоохранительная комиссия\6.Фото и статьи к отчёту (1.11.17.-1.11.18)\II Республиканский родительский форум в «Конгресс-холле», Уфа, 19.05.2018 г. 2.jpg"/>
          <p:cNvPicPr>
            <a:picLocks noChangeAspect="1" noChangeArrowheads="1"/>
          </p:cNvPicPr>
          <p:nvPr/>
        </p:nvPicPr>
        <p:blipFill>
          <a:blip r:embed="rId4" cstate="print"/>
          <a:srcRect/>
          <a:stretch>
            <a:fillRect/>
          </a:stretch>
        </p:blipFill>
        <p:spPr bwMode="auto">
          <a:xfrm>
            <a:off x="3994894" y="2996952"/>
            <a:ext cx="5149106" cy="3861048"/>
          </a:xfrm>
          <a:prstGeom prst="rect">
            <a:avLst/>
          </a:prstGeom>
          <a:noFill/>
          <a:ln w="9525">
            <a:noFill/>
            <a:miter lim="800000"/>
            <a:headEnd/>
            <a:tailEnd/>
          </a:ln>
        </p:spPr>
      </p:pic>
      <p:sp>
        <p:nvSpPr>
          <p:cNvPr id="37891" name="TextBox 3"/>
          <p:cNvSpPr txBox="1">
            <a:spLocks noChangeArrowheads="1"/>
          </p:cNvSpPr>
          <p:nvPr/>
        </p:nvSpPr>
        <p:spPr bwMode="auto">
          <a:xfrm>
            <a:off x="4211638" y="260350"/>
            <a:ext cx="4681537" cy="1938992"/>
          </a:xfrm>
          <a:prstGeom prst="rect">
            <a:avLst/>
          </a:prstGeom>
          <a:noFill/>
          <a:ln w="9525">
            <a:noFill/>
            <a:miter lim="800000"/>
            <a:headEnd/>
            <a:tailEnd/>
          </a:ln>
        </p:spPr>
        <p:txBody>
          <a:bodyPr>
            <a:spAutoFit/>
          </a:bodyPr>
          <a:lstStyle/>
          <a:p>
            <a:pPr algn="ctr"/>
            <a:endParaRPr lang="ru-RU" sz="2400" b="1" dirty="0">
              <a:latin typeface="Calibri" pitchFamily="34" charset="0"/>
            </a:endParaRPr>
          </a:p>
          <a:p>
            <a:pPr algn="ctr"/>
            <a:r>
              <a:rPr lang="ru-RU" sz="2400" dirty="0">
                <a:latin typeface="Cambria" pitchFamily="18" charset="0"/>
              </a:rPr>
              <a:t>19.05.2018 г. </a:t>
            </a:r>
          </a:p>
          <a:p>
            <a:pPr algn="ctr"/>
            <a:r>
              <a:rPr lang="ru-RU" sz="2400" dirty="0">
                <a:latin typeface="Cambria" pitchFamily="18" charset="0"/>
              </a:rPr>
              <a:t>II Республиканский родительский форум в «</a:t>
            </a:r>
            <a:r>
              <a:rPr lang="ru-RU" sz="2400" dirty="0" err="1">
                <a:latin typeface="Cambria" pitchFamily="18" charset="0"/>
              </a:rPr>
              <a:t>Конгресс-холле</a:t>
            </a:r>
            <a:r>
              <a:rPr lang="ru-RU" sz="2400" dirty="0">
                <a:latin typeface="Cambria"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E:\1.Наука\БО РГО\Природоохранительная комиссия\6.Фото и статьи к отчёту (1.11.17.-1.11.18)\I Международный экол. фестиваль «Зелёная планета» в «Конгресс-холле», 2.06.2018 г..jpg"/>
          <p:cNvPicPr>
            <a:picLocks noChangeAspect="1" noChangeArrowheads="1"/>
          </p:cNvPicPr>
          <p:nvPr/>
        </p:nvPicPr>
        <p:blipFill>
          <a:blip r:embed="rId3" cstate="print"/>
          <a:srcRect/>
          <a:stretch>
            <a:fillRect/>
          </a:stretch>
        </p:blipFill>
        <p:spPr bwMode="auto">
          <a:xfrm>
            <a:off x="-1" y="0"/>
            <a:ext cx="4187957" cy="3140968"/>
          </a:xfrm>
          <a:prstGeom prst="rect">
            <a:avLst/>
          </a:prstGeom>
          <a:noFill/>
          <a:ln w="9525">
            <a:noFill/>
            <a:miter lim="800000"/>
            <a:headEnd/>
            <a:tailEnd/>
          </a:ln>
        </p:spPr>
      </p:pic>
      <p:pic>
        <p:nvPicPr>
          <p:cNvPr id="38914" name="Picture 3" descr="E:\1.Наука\БО РГО\Природоохранительная комиссия\6.Фото и статьи к отчёту (1.11.17.-1.11.18)\I Международный экол. фестиваль «Зелёная планета» в «Конгресс-холле», 2.06.2018 г. 6.jpg"/>
          <p:cNvPicPr>
            <a:picLocks noChangeAspect="1" noChangeArrowheads="1"/>
          </p:cNvPicPr>
          <p:nvPr/>
        </p:nvPicPr>
        <p:blipFill>
          <a:blip r:embed="rId4" cstate="print"/>
          <a:srcRect/>
          <a:stretch>
            <a:fillRect/>
          </a:stretch>
        </p:blipFill>
        <p:spPr bwMode="auto">
          <a:xfrm>
            <a:off x="4667250" y="0"/>
            <a:ext cx="4476750" cy="3357563"/>
          </a:xfrm>
          <a:prstGeom prst="rect">
            <a:avLst/>
          </a:prstGeom>
          <a:noFill/>
          <a:ln w="9525">
            <a:noFill/>
            <a:miter lim="800000"/>
            <a:headEnd/>
            <a:tailEnd/>
          </a:ln>
        </p:spPr>
      </p:pic>
      <p:pic>
        <p:nvPicPr>
          <p:cNvPr id="38915" name="Picture 4" descr="E:\1.Наука\БО РГО\Природоохранительная комиссия\6.Фото и статьи к отчёту (1.11.17.-1.11.18)\I Международный экол. фестиваль «Зелёная планета» в «Конгресс-холле», 2.06.2018 г. 4.jpg"/>
          <p:cNvPicPr>
            <a:picLocks noChangeAspect="1" noChangeArrowheads="1"/>
          </p:cNvPicPr>
          <p:nvPr/>
        </p:nvPicPr>
        <p:blipFill>
          <a:blip r:embed="rId5" cstate="print"/>
          <a:srcRect/>
          <a:stretch>
            <a:fillRect/>
          </a:stretch>
        </p:blipFill>
        <p:spPr bwMode="auto">
          <a:xfrm>
            <a:off x="0" y="3698875"/>
            <a:ext cx="4211638" cy="3159125"/>
          </a:xfrm>
          <a:prstGeom prst="rect">
            <a:avLst/>
          </a:prstGeom>
          <a:noFill/>
          <a:ln w="9525">
            <a:noFill/>
            <a:miter lim="800000"/>
            <a:headEnd/>
            <a:tailEnd/>
          </a:ln>
        </p:spPr>
      </p:pic>
      <p:pic>
        <p:nvPicPr>
          <p:cNvPr id="38916" name="Picture 5" descr="E:\1.Наука\БО РГО\Природоохранительная комиссия\6.Фото и статьи к отчёту (1.11.17.-1.11.18)\I Международный экол. фестиваль «Зелёная планета» в «Конгресс-холле», 2.06.2018 г. 3.jpg"/>
          <p:cNvPicPr>
            <a:picLocks noChangeAspect="1" noChangeArrowheads="1"/>
          </p:cNvPicPr>
          <p:nvPr/>
        </p:nvPicPr>
        <p:blipFill>
          <a:blip r:embed="rId6" cstate="print"/>
          <a:srcRect/>
          <a:stretch>
            <a:fillRect/>
          </a:stretch>
        </p:blipFill>
        <p:spPr bwMode="auto">
          <a:xfrm>
            <a:off x="4940300" y="3705225"/>
            <a:ext cx="4203700" cy="3152775"/>
          </a:xfrm>
          <a:prstGeom prst="rect">
            <a:avLst/>
          </a:prstGeom>
          <a:noFill/>
          <a:ln w="9525">
            <a:noFill/>
            <a:miter lim="800000"/>
            <a:headEnd/>
            <a:tailEnd/>
          </a:ln>
        </p:spPr>
      </p:pic>
      <p:sp>
        <p:nvSpPr>
          <p:cNvPr id="38917" name="TextBox 5"/>
          <p:cNvSpPr txBox="1">
            <a:spLocks noChangeArrowheads="1"/>
          </p:cNvSpPr>
          <p:nvPr/>
        </p:nvSpPr>
        <p:spPr bwMode="auto">
          <a:xfrm>
            <a:off x="179388" y="3068638"/>
            <a:ext cx="8964612" cy="646331"/>
          </a:xfrm>
          <a:prstGeom prst="rect">
            <a:avLst/>
          </a:prstGeom>
          <a:noFill/>
          <a:ln w="9525">
            <a:noFill/>
            <a:miter lim="800000"/>
            <a:headEnd/>
            <a:tailEnd/>
          </a:ln>
        </p:spPr>
        <p:txBody>
          <a:bodyPr>
            <a:spAutoFit/>
          </a:bodyPr>
          <a:lstStyle/>
          <a:p>
            <a:r>
              <a:rPr lang="ru-RU" b="1" dirty="0">
                <a:latin typeface="Calibri" pitchFamily="34" charset="0"/>
              </a:rPr>
              <a:t>			</a:t>
            </a:r>
            <a:r>
              <a:rPr lang="ru-RU" dirty="0">
                <a:latin typeface="Calibri" pitchFamily="34" charset="0"/>
              </a:rPr>
              <a:t>2.06.2018 г.</a:t>
            </a:r>
          </a:p>
          <a:p>
            <a:pPr algn="ctr"/>
            <a:r>
              <a:rPr lang="ru-RU" dirty="0">
                <a:latin typeface="Calibri" pitchFamily="34" charset="0"/>
              </a:rPr>
              <a:t>I Международный </a:t>
            </a:r>
            <a:r>
              <a:rPr lang="ru-RU" dirty="0" smtClean="0">
                <a:latin typeface="Calibri" pitchFamily="34" charset="0"/>
              </a:rPr>
              <a:t>экологический фестиваль </a:t>
            </a:r>
            <a:r>
              <a:rPr lang="ru-RU" dirty="0">
                <a:latin typeface="Calibri" pitchFamily="34" charset="0"/>
              </a:rPr>
              <a:t>«Зелёная планета» в «</a:t>
            </a:r>
            <a:r>
              <a:rPr lang="ru-RU" dirty="0" err="1">
                <a:latin typeface="Calibri" pitchFamily="34" charset="0"/>
              </a:rPr>
              <a:t>Конгресс-холле</a:t>
            </a:r>
            <a:r>
              <a:rPr lang="ru-RU" dirty="0">
                <a:latin typeface="Calibri" pitchFamily="34"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E:\1.Наука\БО РГО\Природоохранительная комиссия\6.Фото и статьи к отчёту (1.11.17.-1.11.18)\Международный экол. форум «Экология. Технологии. Жизнь» на ВДНХ-ЭКСПО, 6-8.06.2018 г..jpg"/>
          <p:cNvPicPr>
            <a:picLocks noChangeAspect="1" noChangeArrowheads="1"/>
          </p:cNvPicPr>
          <p:nvPr/>
        </p:nvPicPr>
        <p:blipFill>
          <a:blip r:embed="rId3" cstate="print"/>
          <a:srcRect/>
          <a:stretch>
            <a:fillRect/>
          </a:stretch>
        </p:blipFill>
        <p:spPr bwMode="auto">
          <a:xfrm>
            <a:off x="0" y="0"/>
            <a:ext cx="4572000" cy="3429000"/>
          </a:xfrm>
          <a:prstGeom prst="rect">
            <a:avLst/>
          </a:prstGeom>
          <a:noFill/>
          <a:ln w="9525">
            <a:noFill/>
            <a:miter lim="800000"/>
            <a:headEnd/>
            <a:tailEnd/>
          </a:ln>
        </p:spPr>
      </p:pic>
      <p:pic>
        <p:nvPicPr>
          <p:cNvPr id="39938" name="Picture 3" descr="E:\1.Наука\БО РГО\Природоохранительная комиссия\6.Фото и статьи к отчёту (1.11.17.-1.11.18)\Международный экол. форум «Экология. Технологии. Жизнь» на ВДНХ-ЭКСПО, 6-8.06.2018 г. 2.jpg"/>
          <p:cNvPicPr>
            <a:picLocks noChangeAspect="1" noChangeArrowheads="1"/>
          </p:cNvPicPr>
          <p:nvPr/>
        </p:nvPicPr>
        <p:blipFill>
          <a:blip r:embed="rId4" cstate="print"/>
          <a:srcRect/>
          <a:stretch>
            <a:fillRect/>
          </a:stretch>
        </p:blipFill>
        <p:spPr bwMode="auto">
          <a:xfrm>
            <a:off x="4321175" y="3213100"/>
            <a:ext cx="4859337" cy="3644900"/>
          </a:xfrm>
          <a:prstGeom prst="rect">
            <a:avLst/>
          </a:prstGeom>
          <a:noFill/>
          <a:ln w="9525">
            <a:noFill/>
            <a:miter lim="800000"/>
            <a:headEnd/>
            <a:tailEnd/>
          </a:ln>
        </p:spPr>
      </p:pic>
      <p:sp>
        <p:nvSpPr>
          <p:cNvPr id="39941" name="Rectangle 5"/>
          <p:cNvSpPr>
            <a:spLocks noChangeArrowheads="1"/>
          </p:cNvSpPr>
          <p:nvPr/>
        </p:nvSpPr>
        <p:spPr bwMode="auto">
          <a:xfrm>
            <a:off x="4572000" y="404813"/>
            <a:ext cx="4572000" cy="2677656"/>
          </a:xfrm>
          <a:prstGeom prst="rect">
            <a:avLst/>
          </a:prstGeom>
          <a:noFill/>
          <a:ln w="9525">
            <a:noFill/>
            <a:miter lim="800000"/>
            <a:headEnd/>
            <a:tailEnd/>
          </a:ln>
          <a:effectLst/>
        </p:spPr>
        <p:txBody>
          <a:bodyPr>
            <a:spAutoFit/>
          </a:bodyPr>
          <a:lstStyle/>
          <a:p>
            <a:pPr algn="ctr"/>
            <a:endParaRPr lang="ru-RU" sz="2400" b="1" dirty="0" smtClean="0"/>
          </a:p>
          <a:p>
            <a:pPr algn="ctr"/>
            <a:r>
              <a:rPr lang="ru-RU" sz="2400" dirty="0" smtClean="0">
                <a:latin typeface="Cambria" pitchFamily="18" charset="0"/>
              </a:rPr>
              <a:t>6-8.06.2018 г.</a:t>
            </a:r>
          </a:p>
          <a:p>
            <a:pPr algn="ctr"/>
            <a:r>
              <a:rPr lang="ru-RU" sz="2400" dirty="0" smtClean="0">
                <a:latin typeface="Cambria" pitchFamily="18" charset="0"/>
              </a:rPr>
              <a:t>Международный </a:t>
            </a:r>
            <a:r>
              <a:rPr lang="ru-RU" sz="2400" dirty="0">
                <a:latin typeface="Cambria" pitchFamily="18" charset="0"/>
              </a:rPr>
              <a:t>экологический </a:t>
            </a:r>
          </a:p>
          <a:p>
            <a:pPr algn="ctr"/>
            <a:r>
              <a:rPr lang="ru-RU" sz="2400" dirty="0">
                <a:latin typeface="Cambria" pitchFamily="18" charset="0"/>
              </a:rPr>
              <a:t>форум «Экология. Технологии. Жизнь» </a:t>
            </a:r>
          </a:p>
          <a:p>
            <a:pPr algn="ctr"/>
            <a:r>
              <a:rPr lang="ru-RU" sz="2400" dirty="0">
                <a:latin typeface="Cambria" pitchFamily="18" charset="0"/>
              </a:rPr>
              <a:t>на ВДНХ-ЭКСПО</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p:cNvSpPr txBox="1">
            <a:spLocks noChangeArrowheads="1"/>
          </p:cNvSpPr>
          <p:nvPr/>
        </p:nvSpPr>
        <p:spPr bwMode="auto">
          <a:xfrm>
            <a:off x="0" y="115888"/>
            <a:ext cx="8964613" cy="1569660"/>
          </a:xfrm>
          <a:prstGeom prst="rect">
            <a:avLst/>
          </a:prstGeom>
          <a:noFill/>
          <a:ln w="9525">
            <a:noFill/>
            <a:miter lim="800000"/>
            <a:headEnd/>
            <a:tailEnd/>
          </a:ln>
        </p:spPr>
        <p:txBody>
          <a:bodyPr>
            <a:spAutoFit/>
          </a:bodyPr>
          <a:lstStyle/>
          <a:p>
            <a:pPr algn="ctr"/>
            <a:r>
              <a:rPr lang="ru-RU" sz="2400" dirty="0">
                <a:latin typeface="Cambria" pitchFamily="18" charset="0"/>
              </a:rPr>
              <a:t>В рамках одной из первых лекций, проведённых в рамках открытого лектория РГО в Уфе, в открытой публичной библиотеке </a:t>
            </a:r>
            <a:r>
              <a:rPr lang="ru-RU" sz="2400" dirty="0" err="1">
                <a:latin typeface="Cambria" pitchFamily="18" charset="0"/>
              </a:rPr>
              <a:t>этнопарка</a:t>
            </a:r>
            <a:r>
              <a:rPr lang="ru-RU" sz="2400" dirty="0">
                <a:latin typeface="Cambria" pitchFamily="18" charset="0"/>
              </a:rPr>
              <a:t> «</a:t>
            </a:r>
            <a:r>
              <a:rPr lang="ru-RU" sz="2400" dirty="0" err="1">
                <a:latin typeface="Cambria" pitchFamily="18" charset="0"/>
              </a:rPr>
              <a:t>Ватан</a:t>
            </a:r>
            <a:r>
              <a:rPr lang="ru-RU" sz="2400" dirty="0">
                <a:latin typeface="Cambria" pitchFamily="18" charset="0"/>
              </a:rPr>
              <a:t>» 16 декабря 2017 г. состоялась лекция Полины </a:t>
            </a:r>
            <a:r>
              <a:rPr lang="ru-RU" sz="2400" dirty="0" err="1" smtClean="0">
                <a:latin typeface="Cambria" pitchFamily="18" charset="0"/>
              </a:rPr>
              <a:t>Полежанкиной</a:t>
            </a:r>
            <a:r>
              <a:rPr lang="ru-RU" sz="2400" dirty="0" smtClean="0">
                <a:latin typeface="Cambria" pitchFamily="18" charset="0"/>
              </a:rPr>
              <a:t> </a:t>
            </a:r>
            <a:r>
              <a:rPr lang="ru-RU" sz="2400" dirty="0">
                <a:latin typeface="Cambria" pitchFamily="18" charset="0"/>
              </a:rPr>
              <a:t>о зимующих птицах Уфы. </a:t>
            </a:r>
          </a:p>
        </p:txBody>
      </p:sp>
      <p:pic>
        <p:nvPicPr>
          <p:cNvPr id="40962" name="Picture 2" descr="E:\1.Наука\БО РГО\Природоохранительная комиссия\6.Фото и статьи к отчёту (1.11.17.-1.11.18)\Открытый лекторий РГО.png"/>
          <p:cNvPicPr>
            <a:picLocks noChangeAspect="1" noChangeArrowheads="1"/>
          </p:cNvPicPr>
          <p:nvPr/>
        </p:nvPicPr>
        <p:blipFill>
          <a:blip r:embed="rId3" cstate="print"/>
          <a:srcRect/>
          <a:stretch>
            <a:fillRect/>
          </a:stretch>
        </p:blipFill>
        <p:spPr bwMode="auto">
          <a:xfrm>
            <a:off x="168275" y="1989138"/>
            <a:ext cx="8724900" cy="44640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395288" y="333375"/>
            <a:ext cx="8424862" cy="984250"/>
          </a:xfrm>
          <a:prstGeom prst="rect">
            <a:avLst/>
          </a:prstGeom>
          <a:noFill/>
          <a:ln w="9525">
            <a:noFill/>
            <a:miter lim="800000"/>
            <a:headEnd/>
            <a:tailEnd/>
          </a:ln>
        </p:spPr>
        <p:txBody>
          <a:bodyPr>
            <a:spAutoFit/>
          </a:bodyPr>
          <a:lstStyle/>
          <a:p>
            <a:pPr algn="ctr"/>
            <a:r>
              <a:rPr lang="ru-RU" sz="2000">
                <a:latin typeface="Cambria" pitchFamily="18" charset="0"/>
              </a:rPr>
              <a:t>В начале декабря 2017 г. отмечен 2-х летний юбилей проекта создания Атласа птиц г. Уфы.</a:t>
            </a:r>
          </a:p>
          <a:p>
            <a:endParaRPr lang="ru-RU">
              <a:latin typeface="Calibri" pitchFamily="34" charset="0"/>
            </a:endParaRPr>
          </a:p>
        </p:txBody>
      </p:sp>
      <p:pic>
        <p:nvPicPr>
          <p:cNvPr id="15362" name="Picture 3" descr="E:\1.Наука\БО РГО\Природоохранительная комиссия\6.Фото и статьи к отчёту (1.11.17.-1.11.18)\2-х летний юбилей проекта 2.jpg"/>
          <p:cNvPicPr>
            <a:picLocks noChangeAspect="1" noChangeArrowheads="1"/>
          </p:cNvPicPr>
          <p:nvPr/>
        </p:nvPicPr>
        <p:blipFill>
          <a:blip r:embed="rId3" cstate="print"/>
          <a:srcRect/>
          <a:stretch>
            <a:fillRect/>
          </a:stretch>
        </p:blipFill>
        <p:spPr bwMode="auto">
          <a:xfrm>
            <a:off x="4103688" y="4022725"/>
            <a:ext cx="5040312" cy="2835275"/>
          </a:xfrm>
          <a:prstGeom prst="rect">
            <a:avLst/>
          </a:prstGeom>
          <a:noFill/>
          <a:ln w="9525">
            <a:noFill/>
            <a:miter lim="800000"/>
            <a:headEnd/>
            <a:tailEnd/>
          </a:ln>
        </p:spPr>
      </p:pic>
      <p:pic>
        <p:nvPicPr>
          <p:cNvPr id="15363" name="Picture 2" descr="E:\1.Наука\БО РГО\Природоохранительная комиссия\6.Фото и статьи к отчёту (1.11.17.-1.11.18)\2-х летний юбилей проекта.jpg"/>
          <p:cNvPicPr>
            <a:picLocks noChangeAspect="1" noChangeArrowheads="1"/>
          </p:cNvPicPr>
          <p:nvPr/>
        </p:nvPicPr>
        <p:blipFill>
          <a:blip r:embed="rId4" cstate="print"/>
          <a:srcRect/>
          <a:stretch>
            <a:fillRect/>
          </a:stretch>
        </p:blipFill>
        <p:spPr bwMode="auto">
          <a:xfrm>
            <a:off x="0" y="1100138"/>
            <a:ext cx="5364163" cy="356711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0" y="188913"/>
            <a:ext cx="8893175" cy="1917700"/>
          </a:xfrm>
          <a:prstGeom prst="rect">
            <a:avLst/>
          </a:prstGeom>
          <a:noFill/>
          <a:ln w="9525">
            <a:noFill/>
            <a:miter lim="800000"/>
            <a:headEnd/>
            <a:tailEnd/>
          </a:ln>
        </p:spPr>
        <p:txBody>
          <a:bodyPr>
            <a:spAutoFit/>
          </a:bodyPr>
          <a:lstStyle/>
          <a:p>
            <a:pPr algn="ctr"/>
            <a:r>
              <a:rPr lang="ru-RU" sz="2400">
                <a:latin typeface="Cambria" pitchFamily="18" charset="0"/>
              </a:rPr>
              <a:t>Организована фотовыставка «Пернатые уфимцы». </a:t>
            </a:r>
          </a:p>
          <a:p>
            <a:pPr algn="ctr"/>
            <a:r>
              <a:rPr lang="ru-RU" sz="2400">
                <a:latin typeface="Cambria" pitchFamily="18" charset="0"/>
              </a:rPr>
              <a:t>Авторами фотографий являлись участники проекта создания Атласа птиц г. Уфы:  Боровой О.А., Габбасова Э.З., Гайсина Г.А., Григорьев А.Е., Губина Т.В., Муртазин Ш.А., Полежанкина П.Г., Скамай К.Н., Фролов И.В., Юлдашбаева З.Б. </a:t>
            </a:r>
          </a:p>
        </p:txBody>
      </p:sp>
      <p:pic>
        <p:nvPicPr>
          <p:cNvPr id="41990" name="Picture 6" descr="yI_vTsme11I"/>
          <p:cNvPicPr>
            <a:picLocks noChangeAspect="1" noChangeArrowheads="1"/>
          </p:cNvPicPr>
          <p:nvPr/>
        </p:nvPicPr>
        <p:blipFill>
          <a:blip r:embed="rId3" cstate="print"/>
          <a:srcRect/>
          <a:stretch>
            <a:fillRect/>
          </a:stretch>
        </p:blipFill>
        <p:spPr bwMode="auto">
          <a:xfrm>
            <a:off x="0" y="2420938"/>
            <a:ext cx="5584825" cy="3141662"/>
          </a:xfrm>
          <a:prstGeom prst="rect">
            <a:avLst/>
          </a:prstGeom>
          <a:noFill/>
        </p:spPr>
      </p:pic>
      <p:pic>
        <p:nvPicPr>
          <p:cNvPr id="41992" name="Picture 8" descr="oanYyNM81vo"/>
          <p:cNvPicPr>
            <a:picLocks noChangeAspect="1" noChangeArrowheads="1"/>
          </p:cNvPicPr>
          <p:nvPr/>
        </p:nvPicPr>
        <p:blipFill>
          <a:blip r:embed="rId4" cstate="print"/>
          <a:srcRect/>
          <a:stretch>
            <a:fillRect/>
          </a:stretch>
        </p:blipFill>
        <p:spPr bwMode="auto">
          <a:xfrm>
            <a:off x="5867400" y="2492375"/>
            <a:ext cx="3132138" cy="417671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2"/>
          <p:cNvSpPr txBox="1">
            <a:spLocks noChangeArrowheads="1"/>
          </p:cNvSpPr>
          <p:nvPr/>
        </p:nvSpPr>
        <p:spPr bwMode="auto">
          <a:xfrm>
            <a:off x="179388" y="188913"/>
            <a:ext cx="8569325" cy="2216150"/>
          </a:xfrm>
          <a:prstGeom prst="rect">
            <a:avLst/>
          </a:prstGeom>
          <a:noFill/>
          <a:ln w="9525">
            <a:noFill/>
            <a:miter lim="800000"/>
            <a:headEnd/>
            <a:tailEnd/>
          </a:ln>
        </p:spPr>
        <p:txBody>
          <a:bodyPr>
            <a:spAutoFit/>
          </a:bodyPr>
          <a:lstStyle/>
          <a:p>
            <a:pPr algn="ctr"/>
            <a:r>
              <a:rPr lang="ru-RU" sz="2000">
                <a:latin typeface="Cambria" pitchFamily="18" charset="0"/>
              </a:rPr>
              <a:t>Фотовыставка была представлена в Городской Центральной библиотеке г. Уфы (работала там с февраля по март 2018 г.), на Дне птиц (30 марта 2018 г.) и акции «Соловьиные вечера-2018» (27 мая 2018 г.) в уфимском этнопарке «Ватан», и в здании Министерства экологии и природопользования Республики Башкортостан (г. Уфа, ул. Ленина, 86; 2-й этаж; с сентября 2018 г. по настоящее время).</a:t>
            </a:r>
          </a:p>
          <a:p>
            <a:endParaRPr lang="ru-RU">
              <a:latin typeface="Calibri" pitchFamily="34" charset="0"/>
            </a:endParaRPr>
          </a:p>
        </p:txBody>
      </p:sp>
      <p:pic>
        <p:nvPicPr>
          <p:cNvPr id="43010" name="Picture 2" descr="E:\1.Наука\БО РГО\Природоохранительная комиссия\6.Фото и статьи к отчёту (1.11.17.-1.11.18)\Фотовыставка Пернатые уфимцы_баннер.jpg"/>
          <p:cNvPicPr>
            <a:picLocks noChangeAspect="1" noChangeArrowheads="1"/>
          </p:cNvPicPr>
          <p:nvPr/>
        </p:nvPicPr>
        <p:blipFill>
          <a:blip r:embed="rId3" cstate="print"/>
          <a:srcRect/>
          <a:stretch>
            <a:fillRect/>
          </a:stretch>
        </p:blipFill>
        <p:spPr bwMode="auto">
          <a:xfrm>
            <a:off x="250825" y="2125663"/>
            <a:ext cx="3279775" cy="4732337"/>
          </a:xfrm>
          <a:prstGeom prst="rect">
            <a:avLst/>
          </a:prstGeom>
          <a:noFill/>
          <a:ln w="9525">
            <a:noFill/>
            <a:miter lim="800000"/>
            <a:headEnd/>
            <a:tailEnd/>
          </a:ln>
        </p:spPr>
      </p:pic>
      <p:pic>
        <p:nvPicPr>
          <p:cNvPr id="43011" name="Picture 3" descr="E:\1.Наука\БО РГО\Природоохранительная комиссия\6.Фото и статьи к отчёту (1.11.17.-1.11.18)\Соловьиные вечера-2018 6.jpg"/>
          <p:cNvPicPr>
            <a:picLocks noChangeAspect="1" noChangeArrowheads="1"/>
          </p:cNvPicPr>
          <p:nvPr/>
        </p:nvPicPr>
        <p:blipFill>
          <a:blip r:embed="rId4" cstate="print"/>
          <a:srcRect/>
          <a:stretch>
            <a:fillRect/>
          </a:stretch>
        </p:blipFill>
        <p:spPr bwMode="auto">
          <a:xfrm>
            <a:off x="3562350" y="2595563"/>
            <a:ext cx="5581650" cy="371316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250825" y="0"/>
            <a:ext cx="8569325" cy="1292225"/>
          </a:xfrm>
          <a:prstGeom prst="rect">
            <a:avLst/>
          </a:prstGeom>
          <a:noFill/>
          <a:ln w="9525">
            <a:noFill/>
            <a:miter lim="800000"/>
            <a:headEnd/>
            <a:tailEnd/>
          </a:ln>
        </p:spPr>
        <p:txBody>
          <a:bodyPr>
            <a:spAutoFit/>
          </a:bodyPr>
          <a:lstStyle/>
          <a:p>
            <a:pPr algn="ctr"/>
            <a:r>
              <a:rPr lang="ru-RU" sz="2000">
                <a:latin typeface="Cambria" pitchFamily="18" charset="0"/>
              </a:rPr>
              <a:t>Были выпущены перекидные и карманные календари с птицами Уфы. Все фотографии, послужившие для создания календарей, были сделаны участниками проекта создания Атласа птиц г. Уфы. </a:t>
            </a:r>
          </a:p>
          <a:p>
            <a:endParaRPr lang="ru-RU">
              <a:latin typeface="Calibri" pitchFamily="34" charset="0"/>
            </a:endParaRPr>
          </a:p>
        </p:txBody>
      </p:sp>
      <p:pic>
        <p:nvPicPr>
          <p:cNvPr id="44034" name="Picture 2" descr="E:\1.Наука\БО РГО\Природоохранительная комиссия\6.Фото и статьи к отчёту (1.11.17.-1.11.18)\Календари от проекта Атласа птиц Уфы 2.jpg"/>
          <p:cNvPicPr>
            <a:picLocks noChangeAspect="1" noChangeArrowheads="1"/>
          </p:cNvPicPr>
          <p:nvPr/>
        </p:nvPicPr>
        <p:blipFill>
          <a:blip r:embed="rId3" cstate="print"/>
          <a:srcRect/>
          <a:stretch>
            <a:fillRect/>
          </a:stretch>
        </p:blipFill>
        <p:spPr bwMode="auto">
          <a:xfrm>
            <a:off x="0" y="1268413"/>
            <a:ext cx="4646613" cy="3097212"/>
          </a:xfrm>
          <a:prstGeom prst="rect">
            <a:avLst/>
          </a:prstGeom>
          <a:noFill/>
          <a:ln w="9525">
            <a:noFill/>
            <a:miter lim="800000"/>
            <a:headEnd/>
            <a:tailEnd/>
          </a:ln>
        </p:spPr>
      </p:pic>
      <p:pic>
        <p:nvPicPr>
          <p:cNvPr id="44035" name="Picture 3" descr="E:\1.Наука\БО РГО\Природоохранительная комиссия\6.Фото и статьи к отчёту (1.11.17.-1.11.18)\Календари от проекта Атласа птиц Уфы.jpg"/>
          <p:cNvPicPr>
            <a:picLocks noChangeAspect="1" noChangeArrowheads="1"/>
          </p:cNvPicPr>
          <p:nvPr/>
        </p:nvPicPr>
        <p:blipFill>
          <a:blip r:embed="rId4" cstate="print"/>
          <a:srcRect/>
          <a:stretch>
            <a:fillRect/>
          </a:stretch>
        </p:blipFill>
        <p:spPr bwMode="auto">
          <a:xfrm>
            <a:off x="4643438" y="3482975"/>
            <a:ext cx="4500562" cy="3375025"/>
          </a:xfrm>
          <a:prstGeom prst="rect">
            <a:avLst/>
          </a:prstGeom>
          <a:noFill/>
          <a:ln w="9525">
            <a:noFill/>
            <a:miter lim="800000"/>
            <a:headEnd/>
            <a:tailEnd/>
          </a:ln>
        </p:spPr>
      </p:pic>
      <p:pic>
        <p:nvPicPr>
          <p:cNvPr id="44036" name="Picture 4" descr="E:\1.Наука\БО РГО\Природоохранительная комиссия\6.Фото и статьи к отчёту (1.11.17.-1.11.18)\Календарики от проекта Атласа птиц Уфы.jpg"/>
          <p:cNvPicPr>
            <a:picLocks noChangeAspect="1" noChangeArrowheads="1"/>
          </p:cNvPicPr>
          <p:nvPr/>
        </p:nvPicPr>
        <p:blipFill>
          <a:blip r:embed="rId5" cstate="print"/>
          <a:srcRect/>
          <a:stretch>
            <a:fillRect/>
          </a:stretch>
        </p:blipFill>
        <p:spPr bwMode="auto">
          <a:xfrm>
            <a:off x="6335713" y="1052513"/>
            <a:ext cx="2808287" cy="374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
          <p:cNvSpPr txBox="1">
            <a:spLocks noChangeArrowheads="1"/>
          </p:cNvSpPr>
          <p:nvPr/>
        </p:nvSpPr>
        <p:spPr bwMode="auto">
          <a:xfrm>
            <a:off x="0" y="260350"/>
            <a:ext cx="8964613" cy="708025"/>
          </a:xfrm>
          <a:prstGeom prst="rect">
            <a:avLst/>
          </a:prstGeom>
          <a:noFill/>
          <a:ln w="9525">
            <a:noFill/>
            <a:miter lim="800000"/>
            <a:headEnd/>
            <a:tailEnd/>
          </a:ln>
        </p:spPr>
        <p:txBody>
          <a:bodyPr>
            <a:spAutoFit/>
          </a:bodyPr>
          <a:lstStyle/>
          <a:p>
            <a:pPr algn="ctr"/>
            <a:r>
              <a:rPr lang="ru-RU" sz="2000">
                <a:latin typeface="Cambria" pitchFamily="18" charset="0"/>
              </a:rPr>
              <a:t>Также силами волонтёров проекта разработана сувенирная продукция – брелки, магниты, значки.</a:t>
            </a:r>
          </a:p>
        </p:txBody>
      </p:sp>
      <p:pic>
        <p:nvPicPr>
          <p:cNvPr id="45058" name="Picture 2" descr="C:\Users\ПОЛИНА\Desktop\Брелок.jpg"/>
          <p:cNvPicPr>
            <a:picLocks noChangeAspect="1" noChangeArrowheads="1"/>
          </p:cNvPicPr>
          <p:nvPr/>
        </p:nvPicPr>
        <p:blipFill>
          <a:blip r:embed="rId3" cstate="print"/>
          <a:srcRect/>
          <a:stretch>
            <a:fillRect/>
          </a:stretch>
        </p:blipFill>
        <p:spPr bwMode="auto">
          <a:xfrm>
            <a:off x="6718300" y="1268413"/>
            <a:ext cx="2425700" cy="3816350"/>
          </a:xfrm>
          <a:prstGeom prst="rect">
            <a:avLst/>
          </a:prstGeom>
          <a:noFill/>
          <a:ln w="9525">
            <a:noFill/>
            <a:miter lim="800000"/>
            <a:headEnd/>
            <a:tailEnd/>
          </a:ln>
        </p:spPr>
      </p:pic>
      <p:pic>
        <p:nvPicPr>
          <p:cNvPr id="45059" name="Picture 3" descr="C:\Users\ПОЛИНА\Desktop\Магнит.jpg"/>
          <p:cNvPicPr>
            <a:picLocks noChangeAspect="1" noChangeArrowheads="1"/>
          </p:cNvPicPr>
          <p:nvPr/>
        </p:nvPicPr>
        <p:blipFill>
          <a:blip r:embed="rId4" cstate="print"/>
          <a:srcRect/>
          <a:stretch>
            <a:fillRect/>
          </a:stretch>
        </p:blipFill>
        <p:spPr bwMode="auto">
          <a:xfrm>
            <a:off x="4132263" y="4205288"/>
            <a:ext cx="2600325" cy="2652712"/>
          </a:xfrm>
          <a:prstGeom prst="rect">
            <a:avLst/>
          </a:prstGeom>
          <a:noFill/>
          <a:ln w="9525">
            <a:noFill/>
            <a:miter lim="800000"/>
            <a:headEnd/>
            <a:tailEnd/>
          </a:ln>
        </p:spPr>
      </p:pic>
      <p:pic>
        <p:nvPicPr>
          <p:cNvPr id="45060" name="Picture 4" descr="C:\Users\ПОЛИНА\Desktop\Брелки.jpg"/>
          <p:cNvPicPr>
            <a:picLocks noChangeAspect="1" noChangeArrowheads="1"/>
          </p:cNvPicPr>
          <p:nvPr/>
        </p:nvPicPr>
        <p:blipFill>
          <a:blip r:embed="rId5" cstate="print"/>
          <a:srcRect/>
          <a:stretch>
            <a:fillRect/>
          </a:stretch>
        </p:blipFill>
        <p:spPr bwMode="auto">
          <a:xfrm>
            <a:off x="142875" y="1125538"/>
            <a:ext cx="5076825" cy="3133725"/>
          </a:xfrm>
          <a:prstGeom prst="rect">
            <a:avLst/>
          </a:prstGeom>
          <a:noFill/>
          <a:ln w="9525">
            <a:noFill/>
            <a:miter lim="800000"/>
            <a:headEnd/>
            <a:tailEnd/>
          </a:ln>
        </p:spPr>
      </p:pic>
      <p:pic>
        <p:nvPicPr>
          <p:cNvPr id="45061" name="Picture 2" descr="E:\1.Наука\БО РГО\Природоохранительная комиссия\6.Фото и статьи к отчёту (1.11.17.-1.11.18)\Значки с лого Атласа птиц Уфы.jpg"/>
          <p:cNvPicPr>
            <a:picLocks noChangeAspect="1" noChangeArrowheads="1"/>
          </p:cNvPicPr>
          <p:nvPr/>
        </p:nvPicPr>
        <p:blipFill>
          <a:blip r:embed="rId6" cstate="print"/>
          <a:srcRect/>
          <a:stretch>
            <a:fillRect/>
          </a:stretch>
        </p:blipFill>
        <p:spPr bwMode="auto">
          <a:xfrm>
            <a:off x="76200" y="4581525"/>
            <a:ext cx="3919538" cy="220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250825" y="188913"/>
            <a:ext cx="8569325" cy="1920875"/>
          </a:xfrm>
          <a:prstGeom prst="rect">
            <a:avLst/>
          </a:prstGeom>
          <a:noFill/>
          <a:ln w="9525">
            <a:noFill/>
            <a:miter lim="800000"/>
            <a:headEnd/>
            <a:tailEnd/>
          </a:ln>
        </p:spPr>
        <p:txBody>
          <a:bodyPr>
            <a:spAutoFit/>
          </a:bodyPr>
          <a:lstStyle/>
          <a:p>
            <a:pPr algn="ctr"/>
            <a:r>
              <a:rPr lang="ru-RU" sz="2000">
                <a:latin typeface="Cambria" pitchFamily="18" charset="0"/>
              </a:rPr>
              <a:t>2 июня 2018 г. волонтёры проекта «Атлас птиц Уфы» совместно с жителями нового микрорайона в Дёме по адресу ул. Генерала Кусимова, 19 посадили саженцы деревьев, полученных через уфимский ДЭБЦ «Росток» из Краснодара – вишню, сливу и сосну. Высаженные деревья предназначены для создания кормовой базы и мест обитания мелких птиц.</a:t>
            </a:r>
          </a:p>
        </p:txBody>
      </p:sp>
      <p:pic>
        <p:nvPicPr>
          <p:cNvPr id="46082" name="Picture 2" descr="E:\1.Наука\БО РГО\Природоохранительная комиссия\6.Фото и статьи к отчёту (1.11.17.-1.11.18)\Посадка деревьев для птиц в Уфе 2.06.18.jpg"/>
          <p:cNvPicPr>
            <a:picLocks noChangeAspect="1" noChangeArrowheads="1"/>
          </p:cNvPicPr>
          <p:nvPr/>
        </p:nvPicPr>
        <p:blipFill>
          <a:blip r:embed="rId3" cstate="print"/>
          <a:srcRect/>
          <a:stretch>
            <a:fillRect/>
          </a:stretch>
        </p:blipFill>
        <p:spPr bwMode="auto">
          <a:xfrm>
            <a:off x="1692275" y="2276475"/>
            <a:ext cx="4500563" cy="2998788"/>
          </a:xfrm>
          <a:prstGeom prst="rect">
            <a:avLst/>
          </a:prstGeom>
          <a:noFill/>
          <a:ln w="9525">
            <a:noFill/>
            <a:miter lim="800000"/>
            <a:headEnd/>
            <a:tailEnd/>
          </a:ln>
        </p:spPr>
      </p:pic>
      <p:pic>
        <p:nvPicPr>
          <p:cNvPr id="46083" name="Picture 3" descr="E:\1.Наука\БО РГО\Природоохранительная комиссия\6.Фото и статьи к отчёту (1.11.17.-1.11.18)\Посадка деревьев для птиц в Уфе 2.06.18 6.jpg"/>
          <p:cNvPicPr>
            <a:picLocks noChangeAspect="1" noChangeArrowheads="1"/>
          </p:cNvPicPr>
          <p:nvPr/>
        </p:nvPicPr>
        <p:blipFill>
          <a:blip r:embed="rId4" cstate="print"/>
          <a:srcRect/>
          <a:stretch>
            <a:fillRect/>
          </a:stretch>
        </p:blipFill>
        <p:spPr bwMode="auto">
          <a:xfrm>
            <a:off x="6199188" y="2060575"/>
            <a:ext cx="2944812" cy="4416425"/>
          </a:xfrm>
          <a:prstGeom prst="rect">
            <a:avLst/>
          </a:prstGeom>
          <a:noFill/>
          <a:ln w="9525">
            <a:noFill/>
            <a:miter lim="800000"/>
            <a:headEnd/>
            <a:tailEnd/>
          </a:ln>
        </p:spPr>
      </p:pic>
      <p:pic>
        <p:nvPicPr>
          <p:cNvPr id="46084" name="Picture 4" descr="E:\1.Наука\БО РГО\Природоохранительная комиссия\6.Фото и статьи к отчёту (1.11.17.-1.11.18)\Посадка деревьев для птиц в Уфе 2.06.18 5.jpg"/>
          <p:cNvPicPr>
            <a:picLocks noChangeAspect="1" noChangeArrowheads="1"/>
          </p:cNvPicPr>
          <p:nvPr/>
        </p:nvPicPr>
        <p:blipFill>
          <a:blip r:embed="rId5" cstate="print"/>
          <a:srcRect/>
          <a:stretch>
            <a:fillRect/>
          </a:stretch>
        </p:blipFill>
        <p:spPr bwMode="auto">
          <a:xfrm>
            <a:off x="0" y="4364038"/>
            <a:ext cx="3744913" cy="249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1"/>
          <p:cNvSpPr txBox="1">
            <a:spLocks noChangeArrowheads="1"/>
          </p:cNvSpPr>
          <p:nvPr/>
        </p:nvSpPr>
        <p:spPr bwMode="auto">
          <a:xfrm>
            <a:off x="4140200" y="1644650"/>
            <a:ext cx="4752975" cy="3378200"/>
          </a:xfrm>
          <a:prstGeom prst="rect">
            <a:avLst/>
          </a:prstGeom>
          <a:noFill/>
          <a:ln w="9525">
            <a:noFill/>
            <a:miter lim="800000"/>
            <a:headEnd/>
            <a:tailEnd/>
          </a:ln>
        </p:spPr>
        <p:txBody>
          <a:bodyPr>
            <a:spAutoFit/>
          </a:bodyPr>
          <a:lstStyle/>
          <a:p>
            <a:pPr algn="ctr"/>
            <a:r>
              <a:rPr lang="ru-RU" sz="2400">
                <a:latin typeface="Cambria" pitchFamily="18" charset="0"/>
              </a:rPr>
              <a:t>Участником проекта Гайсиной Галиёй сделано несколько обучающих видеопрезентаций о птицах Уфы. </a:t>
            </a:r>
          </a:p>
          <a:p>
            <a:pPr algn="ctr"/>
            <a:endParaRPr lang="ru-RU" sz="2400">
              <a:latin typeface="Cambria" pitchFamily="18" charset="0"/>
            </a:endParaRPr>
          </a:p>
          <a:p>
            <a:pPr algn="ctr"/>
            <a:r>
              <a:rPr lang="ru-RU" sz="2400">
                <a:latin typeface="Cambria" pitchFamily="18" charset="0"/>
              </a:rPr>
              <a:t>Также несколько видеороликов было сделано Муртазиным Шамилем.</a:t>
            </a:r>
          </a:p>
          <a:p>
            <a:endParaRPr lang="ru-RU" sz="2400">
              <a:latin typeface="Calibri" pitchFamily="34" charset="0"/>
            </a:endParaRPr>
          </a:p>
        </p:txBody>
      </p:sp>
      <p:pic>
        <p:nvPicPr>
          <p:cNvPr id="47106" name="Picture 2" descr="C:\Users\ПОЛИНА\Desktop\Видеопрезентации.JPG"/>
          <p:cNvPicPr>
            <a:picLocks noChangeAspect="1" noChangeArrowheads="1"/>
          </p:cNvPicPr>
          <p:nvPr/>
        </p:nvPicPr>
        <p:blipFill>
          <a:blip r:embed="rId3" cstate="print"/>
          <a:srcRect/>
          <a:stretch>
            <a:fillRect/>
          </a:stretch>
        </p:blipFill>
        <p:spPr bwMode="auto">
          <a:xfrm>
            <a:off x="323850" y="404813"/>
            <a:ext cx="3532188" cy="597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p:cNvSpPr txBox="1">
            <a:spLocks noChangeArrowheads="1"/>
          </p:cNvSpPr>
          <p:nvPr/>
        </p:nvSpPr>
        <p:spPr bwMode="auto">
          <a:xfrm>
            <a:off x="179388" y="188913"/>
            <a:ext cx="8713787" cy="1938992"/>
          </a:xfrm>
          <a:prstGeom prst="rect">
            <a:avLst/>
          </a:prstGeom>
          <a:noFill/>
          <a:ln w="9525">
            <a:noFill/>
            <a:miter lim="800000"/>
            <a:headEnd/>
            <a:tailEnd/>
          </a:ln>
        </p:spPr>
        <p:txBody>
          <a:bodyPr>
            <a:spAutoFit/>
          </a:bodyPr>
          <a:lstStyle/>
          <a:p>
            <a:pPr algn="ctr"/>
            <a:r>
              <a:rPr lang="ru-RU" sz="2000" dirty="0">
                <a:latin typeface="Cambria" pitchFamily="18" charset="0"/>
              </a:rPr>
              <a:t>С 21 по 24 июня 2018 г. в Уфе на базе детского оздоровительного лагеря «</a:t>
            </a:r>
            <a:r>
              <a:rPr lang="ru-RU" sz="2000" dirty="0" err="1">
                <a:latin typeface="Cambria" pitchFamily="18" charset="0"/>
              </a:rPr>
              <a:t>Черёмушки</a:t>
            </a:r>
            <a:r>
              <a:rPr lang="ru-RU" sz="2000" dirty="0">
                <a:latin typeface="Cambria" pitchFamily="18" charset="0"/>
              </a:rPr>
              <a:t>» проходил Всероссийский слёт юных экологов. Координаторы проекта создания Атласа птиц г. Уфы </a:t>
            </a:r>
            <a:r>
              <a:rPr lang="ru-RU" sz="2000" dirty="0" err="1">
                <a:latin typeface="Cambria" pitchFamily="18" charset="0"/>
              </a:rPr>
              <a:t>Эльза</a:t>
            </a:r>
            <a:r>
              <a:rPr lang="ru-RU" sz="2000" dirty="0">
                <a:latin typeface="Cambria" pitchFamily="18" charset="0"/>
              </a:rPr>
              <a:t> </a:t>
            </a:r>
            <a:r>
              <a:rPr lang="ru-RU" sz="2000" dirty="0" err="1">
                <a:latin typeface="Cambria" pitchFamily="18" charset="0"/>
              </a:rPr>
              <a:t>Зинфировна</a:t>
            </a:r>
            <a:r>
              <a:rPr lang="ru-RU" sz="2000" dirty="0">
                <a:latin typeface="Cambria" pitchFamily="18" charset="0"/>
              </a:rPr>
              <a:t> </a:t>
            </a:r>
            <a:r>
              <a:rPr lang="ru-RU" sz="2000" dirty="0" err="1">
                <a:latin typeface="Cambria" pitchFamily="18" charset="0"/>
              </a:rPr>
              <a:t>Габбасова</a:t>
            </a:r>
            <a:r>
              <a:rPr lang="ru-RU" sz="2000" dirty="0">
                <a:latin typeface="Cambria" pitchFamily="18" charset="0"/>
              </a:rPr>
              <a:t>, Полина Геннадьевна </a:t>
            </a:r>
            <a:r>
              <a:rPr lang="ru-RU" sz="2000" dirty="0" err="1">
                <a:latin typeface="Cambria" pitchFamily="18" charset="0"/>
              </a:rPr>
              <a:t>Полежанкина</a:t>
            </a:r>
            <a:r>
              <a:rPr lang="ru-RU" sz="2000" dirty="0">
                <a:latin typeface="Cambria" pitchFamily="18" charset="0"/>
              </a:rPr>
              <a:t> и Денис Юрьевич </a:t>
            </a:r>
            <a:r>
              <a:rPr lang="ru-RU" sz="2000" dirty="0" err="1">
                <a:latin typeface="Cambria" pitchFamily="18" charset="0"/>
              </a:rPr>
              <a:t>Мокеев</a:t>
            </a:r>
            <a:r>
              <a:rPr lang="ru-RU" sz="2000" dirty="0">
                <a:latin typeface="Cambria" pitchFamily="18" charset="0"/>
              </a:rPr>
              <a:t> выступили в качестве экспертов в направлении «Орнитология».  </a:t>
            </a:r>
          </a:p>
          <a:p>
            <a:pPr algn="ctr"/>
            <a:r>
              <a:rPr lang="ru-RU" sz="2000" dirty="0">
                <a:latin typeface="Cambria" pitchFamily="18" charset="0"/>
              </a:rPr>
              <a:t>Всего на слёт приехало более 150 человек из 20 регионов России.</a:t>
            </a:r>
          </a:p>
        </p:txBody>
      </p:sp>
      <p:pic>
        <p:nvPicPr>
          <p:cNvPr id="48130" name="Picture 2" descr="E:\1.Наука\БО РГО\Природоохранительная комиссия\6.Фото и статьи к отчёту (1.11.17.-1.11.18)\Всероссийский слёт юных экологов 3.jpg"/>
          <p:cNvPicPr>
            <a:picLocks noChangeAspect="1" noChangeArrowheads="1"/>
          </p:cNvPicPr>
          <p:nvPr/>
        </p:nvPicPr>
        <p:blipFill>
          <a:blip r:embed="rId3" cstate="print"/>
          <a:srcRect/>
          <a:stretch>
            <a:fillRect/>
          </a:stretch>
        </p:blipFill>
        <p:spPr bwMode="auto">
          <a:xfrm>
            <a:off x="4211638" y="3570288"/>
            <a:ext cx="4932362" cy="3287712"/>
          </a:xfrm>
          <a:prstGeom prst="rect">
            <a:avLst/>
          </a:prstGeom>
          <a:noFill/>
          <a:ln w="9525">
            <a:noFill/>
            <a:miter lim="800000"/>
            <a:headEnd/>
            <a:tailEnd/>
          </a:ln>
        </p:spPr>
      </p:pic>
      <p:pic>
        <p:nvPicPr>
          <p:cNvPr id="5" name="Picture 3" descr="E:\1.Наука\БО РГО\Природоохранительная комиссия\6.Фото и статьи к отчёту (1.11.17.-1.11.18)\Всероссийский слёт юных экологов 2.jpg"/>
          <p:cNvPicPr>
            <a:picLocks noChangeAspect="1" noChangeArrowheads="1"/>
          </p:cNvPicPr>
          <p:nvPr/>
        </p:nvPicPr>
        <p:blipFill>
          <a:blip r:embed="rId4" cstate="print"/>
          <a:srcRect/>
          <a:stretch>
            <a:fillRect/>
          </a:stretch>
        </p:blipFill>
        <p:spPr bwMode="auto">
          <a:xfrm>
            <a:off x="0" y="2204864"/>
            <a:ext cx="4716016" cy="3164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323850" y="4508500"/>
            <a:ext cx="3240088" cy="1616075"/>
          </a:xfrm>
          <a:prstGeom prst="rect">
            <a:avLst/>
          </a:prstGeom>
          <a:noFill/>
          <a:ln w="9525">
            <a:noFill/>
            <a:miter lim="800000"/>
            <a:headEnd/>
            <a:tailEnd/>
          </a:ln>
          <a:effectLst/>
        </p:spPr>
        <p:txBody>
          <a:bodyPr>
            <a:spAutoFit/>
          </a:bodyPr>
          <a:lstStyle/>
          <a:p>
            <a:pPr algn="ctr">
              <a:spcBef>
                <a:spcPct val="50000"/>
              </a:spcBef>
            </a:pPr>
            <a:r>
              <a:rPr lang="ru-RU" sz="2000" dirty="0">
                <a:latin typeface="Cambria" pitchFamily="18" charset="0"/>
              </a:rPr>
              <a:t>В рамках Всероссийского </a:t>
            </a:r>
            <a:r>
              <a:rPr lang="ru-RU" sz="2000" dirty="0" smtClean="0">
                <a:latin typeface="Cambria" pitchFamily="18" charset="0"/>
              </a:rPr>
              <a:t>слёта </a:t>
            </a:r>
            <a:r>
              <a:rPr lang="ru-RU" sz="2000" dirty="0">
                <a:latin typeface="Cambria" pitchFamily="18" charset="0"/>
              </a:rPr>
              <a:t>юных экологов Полиной </a:t>
            </a:r>
            <a:r>
              <a:rPr lang="ru-RU" sz="2000" dirty="0" err="1">
                <a:latin typeface="Cambria" pitchFamily="18" charset="0"/>
              </a:rPr>
              <a:t>Полежанкиной</a:t>
            </a:r>
            <a:r>
              <a:rPr lang="ru-RU" sz="2000" dirty="0">
                <a:latin typeface="Cambria" pitchFamily="18" charset="0"/>
              </a:rPr>
              <a:t> </a:t>
            </a:r>
            <a:r>
              <a:rPr lang="ru-RU" sz="2000" dirty="0" smtClean="0">
                <a:latin typeface="Cambria" pitchFamily="18" charset="0"/>
              </a:rPr>
              <a:t>проведён </a:t>
            </a:r>
            <a:r>
              <a:rPr lang="ru-RU" sz="2000" dirty="0">
                <a:latin typeface="Cambria" pitchFamily="18" charset="0"/>
              </a:rPr>
              <a:t>мастер-класс по кольцеванию птиц.</a:t>
            </a:r>
          </a:p>
        </p:txBody>
      </p:sp>
      <p:pic>
        <p:nvPicPr>
          <p:cNvPr id="5" name="Picture 3" descr="E:\1.Наука\БО РГО\Природоохранительная комиссия\6.Фото и статьи к отчёту (1.11.17.-1.11.18)\Всероссийский слёт юных экологов 4.jpg"/>
          <p:cNvPicPr>
            <a:picLocks noChangeAspect="1" noChangeArrowheads="1"/>
          </p:cNvPicPr>
          <p:nvPr/>
        </p:nvPicPr>
        <p:blipFill>
          <a:blip r:embed="rId3" cstate="print"/>
          <a:srcRect/>
          <a:stretch>
            <a:fillRect/>
          </a:stretch>
        </p:blipFill>
        <p:spPr bwMode="auto">
          <a:xfrm>
            <a:off x="-1" y="0"/>
            <a:ext cx="5265441" cy="3501008"/>
          </a:xfrm>
          <a:prstGeom prst="rect">
            <a:avLst/>
          </a:prstGeom>
          <a:noFill/>
          <a:ln w="9525">
            <a:noFill/>
            <a:miter lim="800000"/>
            <a:headEnd/>
            <a:tailEnd/>
          </a:ln>
        </p:spPr>
      </p:pic>
      <p:pic>
        <p:nvPicPr>
          <p:cNvPr id="6" name="Picture 2" descr="E:\1.Наука\БО РГО\Природоохранительная комиссия\6.Фото и статьи к отчёту (1.11.17.-1.11.18)\Всероссийский слёт юных экологов.jpg"/>
          <p:cNvPicPr>
            <a:picLocks noChangeAspect="1" noChangeArrowheads="1"/>
          </p:cNvPicPr>
          <p:nvPr/>
        </p:nvPicPr>
        <p:blipFill>
          <a:blip r:embed="rId4" cstate="print"/>
          <a:srcRect/>
          <a:stretch>
            <a:fillRect/>
          </a:stretch>
        </p:blipFill>
        <p:spPr bwMode="auto">
          <a:xfrm>
            <a:off x="3708400" y="3243263"/>
            <a:ext cx="5435600" cy="3614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179388" y="188913"/>
            <a:ext cx="8785225" cy="2530475"/>
          </a:xfrm>
          <a:prstGeom prst="rect">
            <a:avLst/>
          </a:prstGeom>
          <a:noFill/>
          <a:ln w="9525">
            <a:noFill/>
            <a:miter lim="800000"/>
            <a:headEnd/>
            <a:tailEnd/>
          </a:ln>
        </p:spPr>
        <p:txBody>
          <a:bodyPr>
            <a:spAutoFit/>
          </a:bodyPr>
          <a:lstStyle/>
          <a:p>
            <a:pPr algn="ctr"/>
            <a:r>
              <a:rPr lang="ru-RU" sz="2000" dirty="0">
                <a:latin typeface="Cambria" pitchFamily="18" charset="0"/>
              </a:rPr>
              <a:t>Проект «Атлас птиц г. Уфы» успешно прошёл региональный этап Всероссийского конкурса «Доброволец России». 6 сентября 2018 г. </a:t>
            </a:r>
            <a:r>
              <a:rPr lang="ru-RU" sz="2000" dirty="0" smtClean="0">
                <a:latin typeface="Cambria" pitchFamily="18" charset="0"/>
              </a:rPr>
              <a:t>Полина </a:t>
            </a:r>
            <a:r>
              <a:rPr lang="ru-RU" sz="2000" dirty="0" err="1">
                <a:latin typeface="Cambria" pitchFamily="18" charset="0"/>
              </a:rPr>
              <a:t>Полежанкина</a:t>
            </a:r>
            <a:r>
              <a:rPr lang="ru-RU" sz="2000" dirty="0">
                <a:latin typeface="Cambria" pitchFamily="18" charset="0"/>
              </a:rPr>
              <a:t> представила проект  на Региональном этапе Всероссийского конкурса «Доброволец России», проходившем в </a:t>
            </a:r>
            <a:r>
              <a:rPr lang="ru-RU" sz="2000" dirty="0" err="1">
                <a:latin typeface="Cambria" pitchFamily="18" charset="0"/>
              </a:rPr>
              <a:t>Туймазинском</a:t>
            </a:r>
            <a:r>
              <a:rPr lang="ru-RU" sz="2000" dirty="0">
                <a:latin typeface="Cambria" pitchFamily="18" charset="0"/>
              </a:rPr>
              <a:t> районе Башкирии, в природном парке «Кандры-куль» на базе отдыха «Рубин». </a:t>
            </a:r>
          </a:p>
          <a:p>
            <a:pPr algn="ctr"/>
            <a:r>
              <a:rPr lang="ru-RU" sz="2000" dirty="0">
                <a:latin typeface="Cambria" pitchFamily="18" charset="0"/>
              </a:rPr>
              <a:t>В номинации «Вокруг меня» проект занял 1 место.</a:t>
            </a:r>
          </a:p>
          <a:p>
            <a:endParaRPr lang="ru-RU" sz="2000" dirty="0">
              <a:latin typeface="Calibri" pitchFamily="34" charset="0"/>
            </a:endParaRPr>
          </a:p>
        </p:txBody>
      </p:sp>
      <p:pic>
        <p:nvPicPr>
          <p:cNvPr id="50178" name="Picture 2" descr="E:\1.Наука\БО РГО\Природоохранительная комиссия\6.Фото и статьи к отчёту (1.11.17.-1.11.18)\Добровольцы России-2018.jpeg"/>
          <p:cNvPicPr>
            <a:picLocks noChangeAspect="1" noChangeArrowheads="1"/>
          </p:cNvPicPr>
          <p:nvPr/>
        </p:nvPicPr>
        <p:blipFill>
          <a:blip r:embed="rId3" cstate="print"/>
          <a:srcRect/>
          <a:stretch>
            <a:fillRect/>
          </a:stretch>
        </p:blipFill>
        <p:spPr bwMode="auto">
          <a:xfrm>
            <a:off x="0" y="2565400"/>
            <a:ext cx="5730875" cy="3217863"/>
          </a:xfrm>
          <a:prstGeom prst="rect">
            <a:avLst/>
          </a:prstGeom>
          <a:noFill/>
          <a:ln w="9525">
            <a:noFill/>
            <a:miter lim="800000"/>
            <a:headEnd/>
            <a:tailEnd/>
          </a:ln>
        </p:spPr>
      </p:pic>
      <p:pic>
        <p:nvPicPr>
          <p:cNvPr id="50179" name="Picture 3" descr="E:\1.Наука\БО РГО\Природоохранительная комиссия\6.Фото и статьи к отчёту (1.11.17.-1.11.18)\Диплом - Добровольцы России-2018.jpg"/>
          <p:cNvPicPr>
            <a:picLocks noChangeAspect="1" noChangeArrowheads="1"/>
          </p:cNvPicPr>
          <p:nvPr/>
        </p:nvPicPr>
        <p:blipFill>
          <a:blip r:embed="rId4" cstate="print"/>
          <a:srcRect/>
          <a:stretch>
            <a:fillRect/>
          </a:stretch>
        </p:blipFill>
        <p:spPr bwMode="auto">
          <a:xfrm>
            <a:off x="5813425" y="2420938"/>
            <a:ext cx="3151188" cy="4437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p:cNvSpPr txBox="1">
            <a:spLocks noChangeArrowheads="1"/>
          </p:cNvSpPr>
          <p:nvPr/>
        </p:nvSpPr>
        <p:spPr bwMode="auto">
          <a:xfrm>
            <a:off x="250825" y="188913"/>
            <a:ext cx="8497888" cy="1341437"/>
          </a:xfrm>
          <a:prstGeom prst="rect">
            <a:avLst/>
          </a:prstGeom>
          <a:noFill/>
          <a:ln w="9525">
            <a:noFill/>
            <a:miter lim="800000"/>
            <a:headEnd/>
            <a:tailEnd/>
          </a:ln>
        </p:spPr>
        <p:txBody>
          <a:bodyPr>
            <a:spAutoFit/>
          </a:bodyPr>
          <a:lstStyle/>
          <a:p>
            <a:pPr algn="ctr"/>
            <a:r>
              <a:rPr lang="ru-RU" sz="2000" dirty="0">
                <a:latin typeface="Cambria" pitchFamily="18" charset="0"/>
              </a:rPr>
              <a:t>Было подано несколько заявок на </a:t>
            </a:r>
            <a:r>
              <a:rPr lang="ru-RU" sz="2000" dirty="0" err="1">
                <a:latin typeface="Cambria" pitchFamily="18" charset="0"/>
              </a:rPr>
              <a:t>грантовые</a:t>
            </a:r>
            <a:r>
              <a:rPr lang="ru-RU" sz="2000" dirty="0">
                <a:latin typeface="Cambria" pitchFamily="18" charset="0"/>
              </a:rPr>
              <a:t> конкурсы: «Мой проект – моей стране», «Лучший гид России», Фонд президентских грантов, грант </a:t>
            </a:r>
            <a:r>
              <a:rPr lang="ru-RU" sz="2000" dirty="0" smtClean="0">
                <a:latin typeface="Cambria" pitchFamily="18" charset="0"/>
              </a:rPr>
              <a:t>Русского географического общества.</a:t>
            </a:r>
            <a:endParaRPr lang="ru-RU" sz="2000" dirty="0">
              <a:latin typeface="Cambria" pitchFamily="18" charset="0"/>
            </a:endParaRPr>
          </a:p>
          <a:p>
            <a:endParaRPr lang="ru-RU" dirty="0">
              <a:latin typeface="Calibri" pitchFamily="34" charset="0"/>
            </a:endParaRPr>
          </a:p>
        </p:txBody>
      </p:sp>
      <p:pic>
        <p:nvPicPr>
          <p:cNvPr id="51202" name="Picture 2" descr="E:\1.Наука\БО РГО\Природоохранительная комиссия\6.Фото и статьи к отчёту (1.11.17.-1.11.18)\Съёмки ролика для Лучшего гида России-2018.jpg"/>
          <p:cNvPicPr>
            <a:picLocks noChangeAspect="1" noChangeArrowheads="1"/>
          </p:cNvPicPr>
          <p:nvPr/>
        </p:nvPicPr>
        <p:blipFill>
          <a:blip r:embed="rId3" cstate="print"/>
          <a:srcRect/>
          <a:stretch>
            <a:fillRect/>
          </a:stretch>
        </p:blipFill>
        <p:spPr bwMode="auto">
          <a:xfrm>
            <a:off x="0" y="1341438"/>
            <a:ext cx="4356100" cy="3267075"/>
          </a:xfrm>
          <a:prstGeom prst="rect">
            <a:avLst/>
          </a:prstGeom>
          <a:noFill/>
          <a:ln w="9525">
            <a:noFill/>
            <a:miter lim="800000"/>
            <a:headEnd/>
            <a:tailEnd/>
          </a:ln>
        </p:spPr>
      </p:pic>
      <p:pic>
        <p:nvPicPr>
          <p:cNvPr id="51203" name="Picture 3" descr="E:\1.Наука\БО РГО\Природоохранительная комиссия\6.Фото и статьи к отчёту (1.11.17.-1.11.18)\Съёмки ролика для Лучшего гида России-2018 2.jpg"/>
          <p:cNvPicPr>
            <a:picLocks noChangeAspect="1" noChangeArrowheads="1"/>
          </p:cNvPicPr>
          <p:nvPr/>
        </p:nvPicPr>
        <p:blipFill>
          <a:blip r:embed="rId4" cstate="print"/>
          <a:srcRect/>
          <a:stretch>
            <a:fillRect/>
          </a:stretch>
        </p:blipFill>
        <p:spPr bwMode="auto">
          <a:xfrm>
            <a:off x="4379913" y="3284538"/>
            <a:ext cx="4764087" cy="3573462"/>
          </a:xfrm>
          <a:prstGeom prst="rect">
            <a:avLst/>
          </a:prstGeom>
          <a:noFill/>
          <a:ln w="9525">
            <a:noFill/>
            <a:miter lim="800000"/>
            <a:headEnd/>
            <a:tailEnd/>
          </a:ln>
        </p:spPr>
      </p:pic>
      <p:sp>
        <p:nvSpPr>
          <p:cNvPr id="51204" name="TextBox 4"/>
          <p:cNvSpPr txBox="1">
            <a:spLocks noChangeArrowheads="1"/>
          </p:cNvSpPr>
          <p:nvPr/>
        </p:nvSpPr>
        <p:spPr bwMode="auto">
          <a:xfrm>
            <a:off x="179388" y="5249863"/>
            <a:ext cx="4032250" cy="1006475"/>
          </a:xfrm>
          <a:prstGeom prst="rect">
            <a:avLst/>
          </a:prstGeom>
          <a:noFill/>
          <a:ln w="9525">
            <a:noFill/>
            <a:miter lim="800000"/>
            <a:headEnd/>
            <a:tailEnd/>
          </a:ln>
        </p:spPr>
        <p:txBody>
          <a:bodyPr>
            <a:spAutoFit/>
          </a:bodyPr>
          <a:lstStyle/>
          <a:p>
            <a:pPr algn="ctr"/>
            <a:r>
              <a:rPr lang="ru-RU" sz="2000" dirty="0">
                <a:latin typeface="Cambria" pitchFamily="18" charset="0"/>
              </a:rPr>
              <a:t>Съёмки ролика для участия в конкурсе</a:t>
            </a:r>
          </a:p>
          <a:p>
            <a:pPr algn="ctr"/>
            <a:r>
              <a:rPr lang="ru-RU" sz="2000" dirty="0">
                <a:latin typeface="Cambria" pitchFamily="18" charset="0"/>
              </a:rPr>
              <a:t>«Лучший гид России-2018»</a:t>
            </a:r>
          </a:p>
        </p:txBody>
      </p:sp>
      <p:sp>
        <p:nvSpPr>
          <p:cNvPr id="51205" name="TextBox 5"/>
          <p:cNvSpPr txBox="1">
            <a:spLocks noChangeArrowheads="1"/>
          </p:cNvSpPr>
          <p:nvPr/>
        </p:nvSpPr>
        <p:spPr bwMode="auto">
          <a:xfrm>
            <a:off x="2339975" y="4292600"/>
            <a:ext cx="1957388" cy="369888"/>
          </a:xfrm>
          <a:prstGeom prst="rect">
            <a:avLst/>
          </a:prstGeom>
          <a:noFill/>
          <a:ln w="9525">
            <a:noFill/>
            <a:miter lim="800000"/>
            <a:headEnd/>
            <a:tailEnd/>
          </a:ln>
        </p:spPr>
        <p:txBody>
          <a:bodyPr>
            <a:spAutoFit/>
          </a:bodyPr>
          <a:lstStyle/>
          <a:p>
            <a:r>
              <a:rPr lang="ru-RU">
                <a:solidFill>
                  <a:schemeClr val="bg1"/>
                </a:solidFill>
                <a:latin typeface="Calibri" pitchFamily="34" charset="0"/>
              </a:rPr>
              <a:t>Фото Губиной Т.</a:t>
            </a:r>
          </a:p>
        </p:txBody>
      </p:sp>
      <p:sp>
        <p:nvSpPr>
          <p:cNvPr id="51206" name="TextBox 6"/>
          <p:cNvSpPr txBox="1">
            <a:spLocks noChangeArrowheads="1"/>
          </p:cNvSpPr>
          <p:nvPr/>
        </p:nvSpPr>
        <p:spPr bwMode="auto">
          <a:xfrm>
            <a:off x="6516688" y="6453188"/>
            <a:ext cx="2173287" cy="369887"/>
          </a:xfrm>
          <a:prstGeom prst="rect">
            <a:avLst/>
          </a:prstGeom>
          <a:noFill/>
          <a:ln w="9525">
            <a:noFill/>
            <a:miter lim="800000"/>
            <a:headEnd/>
            <a:tailEnd/>
          </a:ln>
        </p:spPr>
        <p:txBody>
          <a:bodyPr>
            <a:spAutoFit/>
          </a:bodyPr>
          <a:lstStyle/>
          <a:p>
            <a:r>
              <a:rPr lang="ru-RU">
                <a:latin typeface="Calibri" pitchFamily="34" charset="0"/>
              </a:rPr>
              <a:t>Фото Губиной Т.</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79388" y="260350"/>
            <a:ext cx="8713787" cy="1846263"/>
          </a:xfrm>
          <a:prstGeom prst="rect">
            <a:avLst/>
          </a:prstGeom>
          <a:noFill/>
          <a:ln w="9525">
            <a:noFill/>
            <a:miter lim="800000"/>
            <a:headEnd/>
            <a:tailEnd/>
          </a:ln>
        </p:spPr>
        <p:txBody>
          <a:bodyPr>
            <a:spAutoFit/>
          </a:bodyPr>
          <a:lstStyle/>
          <a:p>
            <a:pPr algn="ctr"/>
            <a:r>
              <a:rPr lang="ru-RU" sz="2400">
                <a:latin typeface="Cambria" pitchFamily="18" charset="0"/>
              </a:rPr>
              <a:t>В декабре 2017 г. создан сайт проекта создания Атласа птиц г. Уфы </a:t>
            </a:r>
            <a:r>
              <a:rPr lang="ru-RU" sz="2400" u="sng">
                <a:latin typeface="Cambria" pitchFamily="18" charset="0"/>
                <a:hlinkClick r:id="rId3"/>
              </a:rPr>
              <a:t>http://ufabirds.ru/</a:t>
            </a:r>
            <a:r>
              <a:rPr lang="ru-RU" sz="2400">
                <a:latin typeface="Cambria" pitchFamily="18" charset="0"/>
              </a:rPr>
              <a:t>. На сайте размещаются новости проекта, методики учётов, обучающие видео; пополняется актуальной информацией интерактивная карта Атласа. </a:t>
            </a:r>
          </a:p>
          <a:p>
            <a:pPr algn="ctr"/>
            <a:endParaRPr lang="ru-RU">
              <a:latin typeface="Calibri" pitchFamily="34" charset="0"/>
            </a:endParaRPr>
          </a:p>
        </p:txBody>
      </p:sp>
      <p:pic>
        <p:nvPicPr>
          <p:cNvPr id="16386" name="Picture 2" descr="C:\Users\ПОЛИНА\Desktop\Снимок.JPG"/>
          <p:cNvPicPr>
            <a:picLocks noChangeAspect="1" noChangeArrowheads="1"/>
          </p:cNvPicPr>
          <p:nvPr/>
        </p:nvPicPr>
        <p:blipFill>
          <a:blip r:embed="rId4" cstate="print"/>
          <a:srcRect/>
          <a:stretch>
            <a:fillRect/>
          </a:stretch>
        </p:blipFill>
        <p:spPr bwMode="auto">
          <a:xfrm>
            <a:off x="0" y="2133600"/>
            <a:ext cx="9144000" cy="43656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p:cNvSpPr txBox="1">
            <a:spLocks noChangeArrowheads="1"/>
          </p:cNvSpPr>
          <p:nvPr/>
        </p:nvSpPr>
        <p:spPr bwMode="auto">
          <a:xfrm>
            <a:off x="250825" y="188913"/>
            <a:ext cx="8642350" cy="1006475"/>
          </a:xfrm>
          <a:prstGeom prst="rect">
            <a:avLst/>
          </a:prstGeom>
          <a:noFill/>
          <a:ln w="9525">
            <a:noFill/>
            <a:miter lim="800000"/>
            <a:headEnd/>
            <a:tailEnd/>
          </a:ln>
        </p:spPr>
        <p:txBody>
          <a:bodyPr>
            <a:spAutoFit/>
          </a:bodyPr>
          <a:lstStyle/>
          <a:p>
            <a:pPr algn="ctr"/>
            <a:r>
              <a:rPr lang="ru-RU" sz="2000">
                <a:latin typeface="Cambria" pitchFamily="18" charset="0"/>
              </a:rPr>
              <a:t>Новости о проекте были на «Башинформ», сайтах регионального отделения РГО в РБ, Союза охраны птиц России, Администрации города, «Молодёжной газеты», «АиФ в РБ», БСТ и проч. </a:t>
            </a:r>
          </a:p>
        </p:txBody>
      </p:sp>
      <p:pic>
        <p:nvPicPr>
          <p:cNvPr id="52226" name="Picture 2" descr="C:\Users\ПОЛИНА\Desktop\Снимок.JPG"/>
          <p:cNvPicPr>
            <a:picLocks noChangeAspect="1" noChangeArrowheads="1"/>
          </p:cNvPicPr>
          <p:nvPr/>
        </p:nvPicPr>
        <p:blipFill>
          <a:blip r:embed="rId3" cstate="print"/>
          <a:srcRect/>
          <a:stretch>
            <a:fillRect/>
          </a:stretch>
        </p:blipFill>
        <p:spPr bwMode="auto">
          <a:xfrm>
            <a:off x="1" y="1341438"/>
            <a:ext cx="4355976" cy="2730315"/>
          </a:xfrm>
          <a:prstGeom prst="rect">
            <a:avLst/>
          </a:prstGeom>
          <a:noFill/>
          <a:ln w="9525">
            <a:noFill/>
            <a:miter lim="800000"/>
            <a:headEnd/>
            <a:tailEnd/>
          </a:ln>
        </p:spPr>
      </p:pic>
      <p:pic>
        <p:nvPicPr>
          <p:cNvPr id="52227" name="Picture 3" descr="C:\Users\ПОЛИНА\Desktop\Снимок 2.JPG"/>
          <p:cNvPicPr>
            <a:picLocks noChangeAspect="1" noChangeArrowheads="1"/>
          </p:cNvPicPr>
          <p:nvPr/>
        </p:nvPicPr>
        <p:blipFill>
          <a:blip r:embed="rId4" cstate="print"/>
          <a:srcRect/>
          <a:stretch>
            <a:fillRect/>
          </a:stretch>
        </p:blipFill>
        <p:spPr bwMode="auto">
          <a:xfrm>
            <a:off x="5078996" y="1412875"/>
            <a:ext cx="4065004" cy="3672309"/>
          </a:xfrm>
          <a:prstGeom prst="rect">
            <a:avLst/>
          </a:prstGeom>
          <a:noFill/>
          <a:ln w="9525">
            <a:noFill/>
            <a:miter lim="800000"/>
            <a:headEnd/>
            <a:tailEnd/>
          </a:ln>
        </p:spPr>
      </p:pic>
      <p:pic>
        <p:nvPicPr>
          <p:cNvPr id="52228" name="Picture 4" descr="C:\Users\ПОЛИНА\Desktop\Снимок.JPG"/>
          <p:cNvPicPr>
            <a:picLocks noChangeAspect="1" noChangeArrowheads="1"/>
          </p:cNvPicPr>
          <p:nvPr/>
        </p:nvPicPr>
        <p:blipFill>
          <a:blip r:embed="rId5" cstate="print"/>
          <a:srcRect/>
          <a:stretch>
            <a:fillRect/>
          </a:stretch>
        </p:blipFill>
        <p:spPr bwMode="auto">
          <a:xfrm>
            <a:off x="2392902" y="4221088"/>
            <a:ext cx="3691985" cy="2636912"/>
          </a:xfrm>
          <a:prstGeom prst="rect">
            <a:avLst/>
          </a:prstGeom>
          <a:noFill/>
          <a:ln w="9525">
            <a:noFill/>
            <a:miter lim="800000"/>
            <a:headEnd/>
            <a:tailEnd/>
          </a:ln>
        </p:spPr>
      </p:pic>
      <p:sp>
        <p:nvSpPr>
          <p:cNvPr id="52229" name="TextBox 5"/>
          <p:cNvSpPr txBox="1">
            <a:spLocks noChangeArrowheads="1"/>
          </p:cNvSpPr>
          <p:nvPr/>
        </p:nvSpPr>
        <p:spPr bwMode="auto">
          <a:xfrm>
            <a:off x="179512" y="4365104"/>
            <a:ext cx="2160240" cy="2062103"/>
          </a:xfrm>
          <a:prstGeom prst="rect">
            <a:avLst/>
          </a:prstGeom>
          <a:noFill/>
          <a:ln w="9525">
            <a:noFill/>
            <a:miter lim="800000"/>
            <a:headEnd/>
            <a:tailEnd/>
          </a:ln>
        </p:spPr>
        <p:txBody>
          <a:bodyPr wrap="square">
            <a:spAutoFit/>
          </a:bodyPr>
          <a:lstStyle/>
          <a:p>
            <a:pPr algn="ctr"/>
            <a:r>
              <a:rPr lang="ru-RU" dirty="0">
                <a:latin typeface="Cambria" pitchFamily="18" charset="0"/>
              </a:rPr>
              <a:t>Количество </a:t>
            </a:r>
            <a:r>
              <a:rPr lang="ru-RU" dirty="0" err="1">
                <a:latin typeface="Cambria" pitchFamily="18" charset="0"/>
              </a:rPr>
              <a:t>интернет-публикаций</a:t>
            </a:r>
            <a:r>
              <a:rPr lang="ru-RU" dirty="0">
                <a:latin typeface="Cambria" pitchFamily="18" charset="0"/>
              </a:rPr>
              <a:t> с упоминанием проекта создания Атласа птиц г. Уфы составило </a:t>
            </a:r>
            <a:r>
              <a:rPr lang="ru-RU" sz="2000" b="1" dirty="0">
                <a:latin typeface="Cambria" pitchFamily="18" charset="0"/>
              </a:rPr>
              <a:t>64</a:t>
            </a:r>
            <a:r>
              <a:rPr lang="ru-RU" dirty="0">
                <a:latin typeface="Cambria" pitchFamily="18" charset="0"/>
              </a:rPr>
              <a:t> шт.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539750" y="260350"/>
            <a:ext cx="8135938" cy="400050"/>
          </a:xfrm>
          <a:prstGeom prst="rect">
            <a:avLst/>
          </a:prstGeom>
          <a:noFill/>
          <a:ln w="9525">
            <a:noFill/>
            <a:miter lim="800000"/>
            <a:headEnd/>
            <a:tailEnd/>
          </a:ln>
        </p:spPr>
        <p:txBody>
          <a:bodyPr>
            <a:spAutoFit/>
          </a:bodyPr>
          <a:lstStyle/>
          <a:p>
            <a:pPr algn="ctr"/>
            <a:r>
              <a:rPr lang="ru-RU" sz="2000">
                <a:latin typeface="Cambria" pitchFamily="18" charset="0"/>
              </a:rPr>
              <a:t>Были сюжеты на БСТ, </a:t>
            </a:r>
            <a:r>
              <a:rPr lang="en-US" sz="2000">
                <a:latin typeface="Cambria" pitchFamily="18" charset="0"/>
              </a:rPr>
              <a:t>UTV, </a:t>
            </a:r>
            <a:r>
              <a:rPr lang="ru-RU" sz="2000">
                <a:latin typeface="Cambria" pitchFamily="18" charset="0"/>
              </a:rPr>
              <a:t>«Россия. Башкортостан. 24».</a:t>
            </a:r>
          </a:p>
        </p:txBody>
      </p:sp>
      <p:pic>
        <p:nvPicPr>
          <p:cNvPr id="53250" name="Picture 2" descr="C:\Users\ПОЛИНА\Desktop\Снимок.JPG"/>
          <p:cNvPicPr>
            <a:picLocks noChangeAspect="1" noChangeArrowheads="1"/>
          </p:cNvPicPr>
          <p:nvPr/>
        </p:nvPicPr>
        <p:blipFill>
          <a:blip r:embed="rId3" cstate="print"/>
          <a:srcRect/>
          <a:stretch>
            <a:fillRect/>
          </a:stretch>
        </p:blipFill>
        <p:spPr bwMode="auto">
          <a:xfrm>
            <a:off x="0" y="894134"/>
            <a:ext cx="4427538" cy="3182938"/>
          </a:xfrm>
          <a:prstGeom prst="rect">
            <a:avLst/>
          </a:prstGeom>
          <a:noFill/>
          <a:ln w="9525">
            <a:noFill/>
            <a:miter lim="800000"/>
            <a:headEnd/>
            <a:tailEnd/>
          </a:ln>
        </p:spPr>
      </p:pic>
      <p:pic>
        <p:nvPicPr>
          <p:cNvPr id="53251" name="Picture 3" descr="C:\Users\ПОЛИНА\Desktop\Снимок 2.JPG"/>
          <p:cNvPicPr>
            <a:picLocks noChangeAspect="1" noChangeArrowheads="1"/>
          </p:cNvPicPr>
          <p:nvPr/>
        </p:nvPicPr>
        <p:blipFill>
          <a:blip r:embed="rId4" cstate="print"/>
          <a:srcRect/>
          <a:stretch>
            <a:fillRect/>
          </a:stretch>
        </p:blipFill>
        <p:spPr bwMode="auto">
          <a:xfrm>
            <a:off x="5543550" y="908050"/>
            <a:ext cx="3600450" cy="4733925"/>
          </a:xfrm>
          <a:prstGeom prst="rect">
            <a:avLst/>
          </a:prstGeom>
          <a:noFill/>
          <a:ln w="9525">
            <a:noFill/>
            <a:miter lim="800000"/>
            <a:headEnd/>
            <a:tailEnd/>
          </a:ln>
        </p:spPr>
      </p:pic>
      <p:pic>
        <p:nvPicPr>
          <p:cNvPr id="53252" name="Picture 4" descr="E:\1.Наука\БО РГО\Природоохранительная комиссия\6.Фото и статьи к отчёту (1.11.17.-1.11.18)\Съёмки для БСТ.jpg"/>
          <p:cNvPicPr>
            <a:picLocks noChangeAspect="1" noChangeArrowheads="1"/>
          </p:cNvPicPr>
          <p:nvPr/>
        </p:nvPicPr>
        <p:blipFill>
          <a:blip r:embed="rId5" cstate="print"/>
          <a:srcRect/>
          <a:stretch>
            <a:fillRect/>
          </a:stretch>
        </p:blipFill>
        <p:spPr bwMode="auto">
          <a:xfrm>
            <a:off x="1331913" y="4075113"/>
            <a:ext cx="4176712" cy="278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1"/>
          <p:cNvSpPr txBox="1">
            <a:spLocks noChangeArrowheads="1"/>
          </p:cNvSpPr>
          <p:nvPr/>
        </p:nvSpPr>
        <p:spPr bwMode="auto">
          <a:xfrm>
            <a:off x="1258888" y="188913"/>
            <a:ext cx="7489825" cy="400050"/>
          </a:xfrm>
          <a:prstGeom prst="rect">
            <a:avLst/>
          </a:prstGeom>
          <a:noFill/>
          <a:ln w="9525">
            <a:noFill/>
            <a:miter lim="800000"/>
            <a:headEnd/>
            <a:tailEnd/>
          </a:ln>
        </p:spPr>
        <p:txBody>
          <a:bodyPr>
            <a:spAutoFit/>
          </a:bodyPr>
          <a:lstStyle/>
          <a:p>
            <a:pPr algn="ctr"/>
            <a:r>
              <a:rPr lang="ru-RU" sz="2000">
                <a:latin typeface="Cambria" pitchFamily="18" charset="0"/>
              </a:rPr>
              <a:t>Эфиры на Детском радио Уфа.</a:t>
            </a:r>
          </a:p>
        </p:txBody>
      </p:sp>
      <p:pic>
        <p:nvPicPr>
          <p:cNvPr id="54274" name="Picture 2" descr="E:\1.Наука\БО РГО\Природоохранительная комиссия\6.Фото и статьи к отчёту (1.11.17.-1.11.18)\Эфир на Детском радио Уфа 2.jpg"/>
          <p:cNvPicPr>
            <a:picLocks noChangeAspect="1" noChangeArrowheads="1"/>
          </p:cNvPicPr>
          <p:nvPr/>
        </p:nvPicPr>
        <p:blipFill>
          <a:blip r:embed="rId3" cstate="print"/>
          <a:srcRect/>
          <a:stretch>
            <a:fillRect/>
          </a:stretch>
        </p:blipFill>
        <p:spPr bwMode="auto">
          <a:xfrm>
            <a:off x="144463" y="836613"/>
            <a:ext cx="4714875" cy="4716462"/>
          </a:xfrm>
          <a:prstGeom prst="rect">
            <a:avLst/>
          </a:prstGeom>
          <a:noFill/>
          <a:ln w="9525">
            <a:noFill/>
            <a:miter lim="800000"/>
            <a:headEnd/>
            <a:tailEnd/>
          </a:ln>
        </p:spPr>
      </p:pic>
      <p:pic>
        <p:nvPicPr>
          <p:cNvPr id="54275" name="Picture 3" descr="E:\1.Наука\БО РГО\Природоохранительная комиссия\6.Фото и статьи к отчёту (1.11.17.-1.11.18)\Эфир на Детском радио Уфа.jpg"/>
          <p:cNvPicPr>
            <a:picLocks noChangeAspect="1" noChangeArrowheads="1"/>
          </p:cNvPicPr>
          <p:nvPr/>
        </p:nvPicPr>
        <p:blipFill>
          <a:blip r:embed="rId4" cstate="print"/>
          <a:srcRect/>
          <a:stretch>
            <a:fillRect/>
          </a:stretch>
        </p:blipFill>
        <p:spPr bwMode="auto">
          <a:xfrm>
            <a:off x="5057775" y="1844675"/>
            <a:ext cx="3911600" cy="501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p:cNvSpPr txBox="1">
            <a:spLocks noChangeArrowheads="1"/>
          </p:cNvSpPr>
          <p:nvPr/>
        </p:nvSpPr>
        <p:spPr bwMode="auto">
          <a:xfrm>
            <a:off x="0" y="188913"/>
            <a:ext cx="9144000" cy="701675"/>
          </a:xfrm>
          <a:prstGeom prst="rect">
            <a:avLst/>
          </a:prstGeom>
          <a:noFill/>
          <a:ln w="9525">
            <a:noFill/>
            <a:miter lim="800000"/>
            <a:headEnd/>
            <a:tailEnd/>
          </a:ln>
        </p:spPr>
        <p:txBody>
          <a:bodyPr>
            <a:spAutoFit/>
          </a:bodyPr>
          <a:lstStyle/>
          <a:p>
            <a:pPr algn="ctr"/>
            <a:r>
              <a:rPr lang="ru-RU" sz="2000">
                <a:latin typeface="Cambria" pitchFamily="18" charset="0"/>
              </a:rPr>
              <a:t>В период с 6 по 21 января 2018 г. была проведена </a:t>
            </a:r>
            <a:r>
              <a:rPr lang="ru-RU" sz="2000" b="1">
                <a:latin typeface="Cambria" pitchFamily="18" charset="0"/>
              </a:rPr>
              <a:t>акция по учёту зимующих водоплавающих и околоводных птиц «Серая шейка-2018»</a:t>
            </a:r>
            <a:r>
              <a:rPr lang="ru-RU" sz="2000">
                <a:latin typeface="Cambria" pitchFamily="18" charset="0"/>
              </a:rPr>
              <a:t>.</a:t>
            </a:r>
          </a:p>
        </p:txBody>
      </p:sp>
      <p:pic>
        <p:nvPicPr>
          <p:cNvPr id="55298" name="Picture 2" descr="E:\1.Наука\БО РГО\Природоохранительная комиссия\6.Фото и статьи к отчёту (1.11.17.-1.11.18)\Серая шейка-2018_оз. Тёплое, 20.01.18 (фото Галлямова И.Ф.) 2.jpg"/>
          <p:cNvPicPr>
            <a:picLocks noChangeAspect="1" noChangeArrowheads="1"/>
          </p:cNvPicPr>
          <p:nvPr/>
        </p:nvPicPr>
        <p:blipFill>
          <a:blip r:embed="rId3" cstate="print"/>
          <a:srcRect/>
          <a:stretch>
            <a:fillRect/>
          </a:stretch>
        </p:blipFill>
        <p:spPr bwMode="auto">
          <a:xfrm>
            <a:off x="0" y="1196975"/>
            <a:ext cx="4643438" cy="3094038"/>
          </a:xfrm>
          <a:prstGeom prst="rect">
            <a:avLst/>
          </a:prstGeom>
          <a:noFill/>
          <a:ln w="9525">
            <a:noFill/>
            <a:miter lim="800000"/>
            <a:headEnd/>
            <a:tailEnd/>
          </a:ln>
        </p:spPr>
      </p:pic>
      <p:pic>
        <p:nvPicPr>
          <p:cNvPr id="55299" name="Picture 3" descr="E:\1.Наука\БО РГО\Природоохранительная комиссия\6.Фото и статьи к отчёту (1.11.17.-1.11.18)\Серая шейка-2018_оз. Тёплое, 20.01.18 (фото Губиной Т.В.) 3.jpg"/>
          <p:cNvPicPr>
            <a:picLocks noChangeAspect="1" noChangeArrowheads="1"/>
          </p:cNvPicPr>
          <p:nvPr/>
        </p:nvPicPr>
        <p:blipFill>
          <a:blip r:embed="rId4" cstate="print"/>
          <a:srcRect/>
          <a:stretch>
            <a:fillRect/>
          </a:stretch>
        </p:blipFill>
        <p:spPr bwMode="auto">
          <a:xfrm>
            <a:off x="4432300" y="3716338"/>
            <a:ext cx="4711700" cy="3141662"/>
          </a:xfrm>
          <a:prstGeom prst="rect">
            <a:avLst/>
          </a:prstGeom>
          <a:noFill/>
          <a:ln w="9525">
            <a:noFill/>
            <a:miter lim="800000"/>
            <a:headEnd/>
            <a:tailEnd/>
          </a:ln>
        </p:spPr>
      </p:pic>
      <p:sp>
        <p:nvSpPr>
          <p:cNvPr id="55300" name="TextBox 4"/>
          <p:cNvSpPr txBox="1">
            <a:spLocks noChangeArrowheads="1"/>
          </p:cNvSpPr>
          <p:nvPr/>
        </p:nvSpPr>
        <p:spPr bwMode="auto">
          <a:xfrm>
            <a:off x="395288" y="3933825"/>
            <a:ext cx="2236787" cy="368300"/>
          </a:xfrm>
          <a:prstGeom prst="rect">
            <a:avLst/>
          </a:prstGeom>
          <a:noFill/>
          <a:ln w="9525">
            <a:noFill/>
            <a:miter lim="800000"/>
            <a:headEnd/>
            <a:tailEnd/>
          </a:ln>
        </p:spPr>
        <p:txBody>
          <a:bodyPr>
            <a:spAutoFit/>
          </a:bodyPr>
          <a:lstStyle/>
          <a:p>
            <a:r>
              <a:rPr lang="ru-RU">
                <a:latin typeface="Calibri" pitchFamily="34" charset="0"/>
              </a:rPr>
              <a:t>Фото Галлямова И.</a:t>
            </a:r>
          </a:p>
        </p:txBody>
      </p:sp>
      <p:sp>
        <p:nvSpPr>
          <p:cNvPr id="55301" name="TextBox 5"/>
          <p:cNvSpPr txBox="1">
            <a:spLocks noChangeArrowheads="1"/>
          </p:cNvSpPr>
          <p:nvPr/>
        </p:nvSpPr>
        <p:spPr bwMode="auto">
          <a:xfrm>
            <a:off x="6911975" y="6381750"/>
            <a:ext cx="2232025" cy="366713"/>
          </a:xfrm>
          <a:prstGeom prst="rect">
            <a:avLst/>
          </a:prstGeom>
          <a:noFill/>
          <a:ln w="9525">
            <a:noFill/>
            <a:miter lim="800000"/>
            <a:headEnd/>
            <a:tailEnd/>
          </a:ln>
        </p:spPr>
        <p:txBody>
          <a:bodyPr>
            <a:spAutoFit/>
          </a:bodyPr>
          <a:lstStyle/>
          <a:p>
            <a:r>
              <a:rPr lang="ru-RU">
                <a:latin typeface="Calibri" pitchFamily="34" charset="0"/>
              </a:rPr>
              <a:t>Фото Губиной Т.</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1"/>
          <p:cNvSpPr txBox="1">
            <a:spLocks noChangeArrowheads="1"/>
          </p:cNvSpPr>
          <p:nvPr/>
        </p:nvSpPr>
        <p:spPr bwMode="auto">
          <a:xfrm>
            <a:off x="179388" y="188913"/>
            <a:ext cx="8785225" cy="2216150"/>
          </a:xfrm>
          <a:prstGeom prst="rect">
            <a:avLst/>
          </a:prstGeom>
          <a:noFill/>
          <a:ln w="9525">
            <a:noFill/>
            <a:miter lim="800000"/>
            <a:headEnd/>
            <a:tailEnd/>
          </a:ln>
        </p:spPr>
        <p:txBody>
          <a:bodyPr>
            <a:spAutoFit/>
          </a:bodyPr>
          <a:lstStyle/>
          <a:p>
            <a:pPr algn="ctr"/>
            <a:r>
              <a:rPr lang="ru-RU" sz="2000">
                <a:latin typeface="Cambria" pitchFamily="18" charset="0"/>
              </a:rPr>
              <a:t>В г. Уфе обследованы 17 точек –  предположительных мест зимовки водоплавающих и околоводных видов птиц. Из них в 8 точках (оз. Тёплое и р. Уфа в микорайоне Инорс, р. Уфа и оз. Кашкадан в микрорайоне Сипайлово, р. Белая в районе очистных сооружений города, пруд на ул. Сагита Агиша, пруд на ул. Кольская, р. Белая в районе Кузнецовской переправы) обнаружены учётные виды птиц.</a:t>
            </a:r>
          </a:p>
          <a:p>
            <a:endParaRPr lang="ru-RU">
              <a:latin typeface="Calibri" pitchFamily="34" charset="0"/>
            </a:endParaRPr>
          </a:p>
        </p:txBody>
      </p:sp>
      <p:pic>
        <p:nvPicPr>
          <p:cNvPr id="56322" name="Picture 2" descr="E:\1.Наука\БО РГО\Природоохранительная комиссия\6.Фото и статьи к отчёту (1.11.17.-1.11.18)\Серая шейка-2018_пруд на Кольской, 20.01.18 (фото Гайсиной Г.А.).jpg"/>
          <p:cNvPicPr>
            <a:picLocks noChangeAspect="1" noChangeArrowheads="1"/>
          </p:cNvPicPr>
          <p:nvPr/>
        </p:nvPicPr>
        <p:blipFill>
          <a:blip r:embed="rId3" cstate="print"/>
          <a:srcRect/>
          <a:stretch>
            <a:fillRect/>
          </a:stretch>
        </p:blipFill>
        <p:spPr bwMode="auto">
          <a:xfrm>
            <a:off x="0" y="2205038"/>
            <a:ext cx="4572000" cy="3321050"/>
          </a:xfrm>
          <a:prstGeom prst="rect">
            <a:avLst/>
          </a:prstGeom>
          <a:noFill/>
          <a:ln w="9525">
            <a:noFill/>
            <a:miter lim="800000"/>
            <a:headEnd/>
            <a:tailEnd/>
          </a:ln>
        </p:spPr>
      </p:pic>
      <p:pic>
        <p:nvPicPr>
          <p:cNvPr id="56323" name="Picture 3" descr="E:\1.Наука\БО РГО\Природоохранительная комиссия\6.Фото и статьи к отчёту (1.11.17.-1.11.18)\Серая шейка-2018_р.Уфа в Сипайлово, 20.01.18 (фото Скамай К.Н.).jpg"/>
          <p:cNvPicPr>
            <a:picLocks noChangeAspect="1" noChangeArrowheads="1"/>
          </p:cNvPicPr>
          <p:nvPr/>
        </p:nvPicPr>
        <p:blipFill>
          <a:blip r:embed="rId4" cstate="print"/>
          <a:srcRect/>
          <a:stretch>
            <a:fillRect/>
          </a:stretch>
        </p:blipFill>
        <p:spPr bwMode="auto">
          <a:xfrm>
            <a:off x="4572000" y="3810000"/>
            <a:ext cx="4572000" cy="3046413"/>
          </a:xfrm>
          <a:prstGeom prst="rect">
            <a:avLst/>
          </a:prstGeom>
          <a:noFill/>
          <a:ln w="9525">
            <a:noFill/>
            <a:miter lim="800000"/>
            <a:headEnd/>
            <a:tailEnd/>
          </a:ln>
        </p:spPr>
      </p:pic>
      <p:sp>
        <p:nvSpPr>
          <p:cNvPr id="56324" name="TextBox 4"/>
          <p:cNvSpPr txBox="1">
            <a:spLocks noChangeArrowheads="1"/>
          </p:cNvSpPr>
          <p:nvPr/>
        </p:nvSpPr>
        <p:spPr bwMode="auto">
          <a:xfrm>
            <a:off x="2051050" y="5157788"/>
            <a:ext cx="2192338" cy="368300"/>
          </a:xfrm>
          <a:prstGeom prst="rect">
            <a:avLst/>
          </a:prstGeom>
          <a:noFill/>
          <a:ln w="9525">
            <a:noFill/>
            <a:miter lim="800000"/>
            <a:headEnd/>
            <a:tailEnd/>
          </a:ln>
        </p:spPr>
        <p:txBody>
          <a:bodyPr>
            <a:spAutoFit/>
          </a:bodyPr>
          <a:lstStyle/>
          <a:p>
            <a:r>
              <a:rPr lang="ru-RU">
                <a:latin typeface="Calibri" pitchFamily="34" charset="0"/>
              </a:rPr>
              <a:t>Фото Гайсиной Г.</a:t>
            </a:r>
          </a:p>
        </p:txBody>
      </p:sp>
      <p:sp>
        <p:nvSpPr>
          <p:cNvPr id="56325" name="TextBox 5"/>
          <p:cNvSpPr txBox="1">
            <a:spLocks noChangeArrowheads="1"/>
          </p:cNvSpPr>
          <p:nvPr/>
        </p:nvSpPr>
        <p:spPr bwMode="auto">
          <a:xfrm>
            <a:off x="6048375" y="6381750"/>
            <a:ext cx="2124075" cy="366713"/>
          </a:xfrm>
          <a:prstGeom prst="rect">
            <a:avLst/>
          </a:prstGeom>
          <a:noFill/>
          <a:ln w="9525">
            <a:noFill/>
            <a:miter lim="800000"/>
            <a:headEnd/>
            <a:tailEnd/>
          </a:ln>
        </p:spPr>
        <p:txBody>
          <a:bodyPr>
            <a:spAutoFit/>
          </a:bodyPr>
          <a:lstStyle/>
          <a:p>
            <a:r>
              <a:rPr lang="ru-RU">
                <a:latin typeface="Calibri" pitchFamily="34" charset="0"/>
              </a:rPr>
              <a:t>Фото Скамай К.</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250825" y="115888"/>
            <a:ext cx="8839200" cy="3444875"/>
          </a:xfrm>
          <a:prstGeom prst="rect">
            <a:avLst/>
          </a:prstGeom>
          <a:noFill/>
          <a:ln w="9525">
            <a:noFill/>
            <a:miter lim="800000"/>
            <a:headEnd/>
            <a:tailEnd/>
          </a:ln>
        </p:spPr>
        <p:txBody>
          <a:bodyPr>
            <a:spAutoFit/>
          </a:bodyPr>
          <a:lstStyle/>
          <a:p>
            <a:r>
              <a:rPr lang="ru-RU" sz="2000">
                <a:latin typeface="Cambria" pitchFamily="18" charset="0"/>
              </a:rPr>
              <a:t>Обнаружены 10 видов в количестве:</a:t>
            </a:r>
          </a:p>
          <a:p>
            <a:r>
              <a:rPr lang="ru-RU" sz="2000">
                <a:latin typeface="Cambria" pitchFamily="18" charset="0"/>
              </a:rPr>
              <a:t>Кряква - от 1767 до 1889 ос., из них по 1-му аберрантному самцу и самке;</a:t>
            </a:r>
          </a:p>
          <a:p>
            <a:r>
              <a:rPr lang="ru-RU" sz="2000">
                <a:latin typeface="Cambria" pitchFamily="18" charset="0"/>
              </a:rPr>
              <a:t>Большой крохаль - 23 ос. (17 самцов и 6 самок);</a:t>
            </a:r>
          </a:p>
          <a:p>
            <a:r>
              <a:rPr lang="ru-RU" sz="2000">
                <a:latin typeface="Cambria" pitchFamily="18" charset="0"/>
              </a:rPr>
              <a:t>Чирок-свистунок - 2 ос. (самцы);</a:t>
            </a:r>
          </a:p>
          <a:p>
            <a:r>
              <a:rPr lang="ru-RU" sz="2000">
                <a:latin typeface="Cambria" pitchFamily="18" charset="0"/>
              </a:rPr>
              <a:t>Гоголь -  4 ос. (2 самца и 2 самки);</a:t>
            </a:r>
          </a:p>
          <a:p>
            <a:r>
              <a:rPr lang="ru-RU" sz="2000">
                <a:latin typeface="Cambria" pitchFamily="18" charset="0"/>
              </a:rPr>
              <a:t>Свиязь - 2 ос. (самцы);</a:t>
            </a:r>
          </a:p>
          <a:p>
            <a:r>
              <a:rPr lang="ru-RU" sz="2000">
                <a:latin typeface="Cambria" pitchFamily="18" charset="0"/>
              </a:rPr>
              <a:t>Морянка - 1 ос. (самка);</a:t>
            </a:r>
          </a:p>
          <a:p>
            <a:r>
              <a:rPr lang="ru-RU" sz="2000">
                <a:latin typeface="Cambria" pitchFamily="18" charset="0"/>
              </a:rPr>
              <a:t>Луток - 1 (самец);</a:t>
            </a:r>
          </a:p>
          <a:p>
            <a:r>
              <a:rPr lang="ru-RU" sz="2000">
                <a:latin typeface="Cambria" pitchFamily="18" charset="0"/>
              </a:rPr>
              <a:t>Хохлатая чернеть - 3 ос. (2 самца и 1 самка);</a:t>
            </a:r>
          </a:p>
          <a:p>
            <a:r>
              <a:rPr lang="ru-RU" sz="2000">
                <a:latin typeface="Cambria" pitchFamily="18" charset="0"/>
              </a:rPr>
              <a:t>Красноголовый нырок - 1 ос. (самец);</a:t>
            </a:r>
          </a:p>
          <a:p>
            <a:r>
              <a:rPr lang="ru-RU" sz="2000">
                <a:latin typeface="Cambria" pitchFamily="18" charset="0"/>
              </a:rPr>
              <a:t>Орлан-белохвост - 2 ос. (взрослые).</a:t>
            </a:r>
          </a:p>
        </p:txBody>
      </p:sp>
      <p:pic>
        <p:nvPicPr>
          <p:cNvPr id="57346" name="Picture 2" descr="E:\1.Наука\БО РГО\Природоохранительная комиссия\6.Фото и статьи к отчёту (1.11.17.-1.11.18)\Серая шейка-2018_С.Агиша, 21.01.18 (фото Полежанкиной П.Г.).jpg"/>
          <p:cNvPicPr>
            <a:picLocks noChangeAspect="1" noChangeArrowheads="1"/>
          </p:cNvPicPr>
          <p:nvPr/>
        </p:nvPicPr>
        <p:blipFill>
          <a:blip r:embed="rId3" cstate="print"/>
          <a:srcRect/>
          <a:stretch>
            <a:fillRect/>
          </a:stretch>
        </p:blipFill>
        <p:spPr bwMode="auto">
          <a:xfrm>
            <a:off x="4643438" y="3482975"/>
            <a:ext cx="4500562" cy="3375025"/>
          </a:xfrm>
          <a:prstGeom prst="rect">
            <a:avLst/>
          </a:prstGeom>
          <a:noFill/>
          <a:ln w="9525">
            <a:noFill/>
            <a:miter lim="800000"/>
            <a:headEnd/>
            <a:tailEnd/>
          </a:ln>
        </p:spPr>
      </p:pic>
      <p:sp>
        <p:nvSpPr>
          <p:cNvPr id="57347" name="TextBox 3"/>
          <p:cNvSpPr txBox="1">
            <a:spLocks noChangeArrowheads="1"/>
          </p:cNvSpPr>
          <p:nvPr/>
        </p:nvSpPr>
        <p:spPr bwMode="auto">
          <a:xfrm>
            <a:off x="4714875" y="6453188"/>
            <a:ext cx="2952750" cy="366712"/>
          </a:xfrm>
          <a:prstGeom prst="rect">
            <a:avLst/>
          </a:prstGeom>
          <a:noFill/>
          <a:ln w="9525">
            <a:noFill/>
            <a:miter lim="800000"/>
            <a:headEnd/>
            <a:tailEnd/>
          </a:ln>
        </p:spPr>
        <p:txBody>
          <a:bodyPr>
            <a:spAutoFit/>
          </a:bodyPr>
          <a:lstStyle/>
          <a:p>
            <a:r>
              <a:rPr lang="ru-RU">
                <a:latin typeface="Calibri" pitchFamily="34" charset="0"/>
              </a:rPr>
              <a:t>Фото Полежанкиной П.</a:t>
            </a:r>
          </a:p>
        </p:txBody>
      </p:sp>
      <p:sp>
        <p:nvSpPr>
          <p:cNvPr id="57348" name="TextBox 5"/>
          <p:cNvSpPr txBox="1">
            <a:spLocks noChangeArrowheads="1"/>
          </p:cNvSpPr>
          <p:nvPr/>
        </p:nvSpPr>
        <p:spPr bwMode="auto">
          <a:xfrm>
            <a:off x="258061" y="5157788"/>
            <a:ext cx="3887603" cy="1200329"/>
          </a:xfrm>
          <a:prstGeom prst="rect">
            <a:avLst/>
          </a:prstGeom>
          <a:noFill/>
          <a:ln w="9525">
            <a:noFill/>
            <a:miter lim="800000"/>
            <a:headEnd/>
            <a:tailEnd/>
          </a:ln>
        </p:spPr>
        <p:txBody>
          <a:bodyPr wrap="none">
            <a:spAutoFit/>
          </a:bodyPr>
          <a:lstStyle/>
          <a:p>
            <a:pPr algn="ctr"/>
            <a:r>
              <a:rPr lang="ru-RU" sz="2400" dirty="0">
                <a:latin typeface="Cambria" pitchFamily="18" charset="0"/>
              </a:rPr>
              <a:t>В учётах приняли участие </a:t>
            </a:r>
          </a:p>
          <a:p>
            <a:pPr algn="ctr"/>
            <a:r>
              <a:rPr lang="ru-RU" sz="2400" b="1" dirty="0">
                <a:latin typeface="Cambria" pitchFamily="18" charset="0"/>
              </a:rPr>
              <a:t>44</a:t>
            </a:r>
            <a:r>
              <a:rPr lang="ru-RU" sz="2400" dirty="0">
                <a:latin typeface="Cambria" pitchFamily="18" charset="0"/>
              </a:rPr>
              <a:t> </a:t>
            </a:r>
            <a:r>
              <a:rPr lang="ru-RU" sz="2400" dirty="0" err="1">
                <a:latin typeface="Cambria" pitchFamily="18" charset="0"/>
              </a:rPr>
              <a:t>уфимца</a:t>
            </a:r>
            <a:r>
              <a:rPr lang="ru-RU" sz="2400" dirty="0">
                <a:latin typeface="Cambria" pitchFamily="18" charset="0"/>
              </a:rPr>
              <a:t>.</a:t>
            </a:r>
          </a:p>
          <a:p>
            <a:pPr algn="ctr"/>
            <a:endParaRPr lang="ru-RU" sz="2400" dirty="0">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323850" y="115888"/>
            <a:ext cx="8496300" cy="822325"/>
          </a:xfrm>
          <a:prstGeom prst="rect">
            <a:avLst/>
          </a:prstGeom>
          <a:noFill/>
          <a:ln w="9525">
            <a:noFill/>
            <a:miter lim="800000"/>
            <a:headEnd/>
            <a:tailEnd/>
          </a:ln>
        </p:spPr>
        <p:txBody>
          <a:bodyPr>
            <a:spAutoFit/>
          </a:bodyPr>
          <a:lstStyle/>
          <a:p>
            <a:pPr algn="ctr"/>
            <a:r>
              <a:rPr lang="ru-RU" sz="2400">
                <a:latin typeface="Cambria" pitchFamily="18" charset="0"/>
              </a:rPr>
              <a:t>С 1 марта по 1 мая 2018 г. проведена </a:t>
            </a:r>
          </a:p>
          <a:p>
            <a:pPr algn="ctr"/>
            <a:r>
              <a:rPr lang="ru-RU" sz="2400" b="1">
                <a:latin typeface="Cambria" pitchFamily="18" charset="0"/>
              </a:rPr>
              <a:t>телевизионная акция «Весенняя перекличка-2018»</a:t>
            </a:r>
            <a:r>
              <a:rPr lang="ru-RU" sz="2400">
                <a:latin typeface="Cambria" pitchFamily="18" charset="0"/>
              </a:rPr>
              <a:t>. </a:t>
            </a:r>
          </a:p>
        </p:txBody>
      </p:sp>
      <p:pic>
        <p:nvPicPr>
          <p:cNvPr id="58370" name="Picture 2" descr="E:\1.Наука\БО РГО\Природоохранительная комиссия\6.Фото и статьи к отчёту (1.11.17.-1.11.18)\Весенняя перекличка-2018 на БСТ.png"/>
          <p:cNvPicPr>
            <a:picLocks noChangeAspect="1" noChangeArrowheads="1"/>
          </p:cNvPicPr>
          <p:nvPr/>
        </p:nvPicPr>
        <p:blipFill>
          <a:blip r:embed="rId3" cstate="print"/>
          <a:srcRect/>
          <a:stretch>
            <a:fillRect/>
          </a:stretch>
        </p:blipFill>
        <p:spPr bwMode="auto">
          <a:xfrm>
            <a:off x="0" y="1052513"/>
            <a:ext cx="9144000" cy="4603750"/>
          </a:xfrm>
          <a:prstGeom prst="rect">
            <a:avLst/>
          </a:prstGeom>
          <a:noFill/>
          <a:ln w="9525">
            <a:noFill/>
            <a:miter lim="800000"/>
            <a:headEnd/>
            <a:tailEnd/>
          </a:ln>
        </p:spPr>
      </p:pic>
      <p:sp>
        <p:nvSpPr>
          <p:cNvPr id="58371" name="TextBox 3"/>
          <p:cNvSpPr txBox="1">
            <a:spLocks noChangeArrowheads="1"/>
          </p:cNvSpPr>
          <p:nvPr/>
        </p:nvSpPr>
        <p:spPr bwMode="auto">
          <a:xfrm>
            <a:off x="323850" y="5805488"/>
            <a:ext cx="8569325" cy="923330"/>
          </a:xfrm>
          <a:prstGeom prst="rect">
            <a:avLst/>
          </a:prstGeom>
          <a:noFill/>
          <a:ln w="9525">
            <a:noFill/>
            <a:miter lim="800000"/>
            <a:headEnd/>
            <a:tailEnd/>
          </a:ln>
        </p:spPr>
        <p:txBody>
          <a:bodyPr>
            <a:spAutoFit/>
          </a:bodyPr>
          <a:lstStyle/>
          <a:p>
            <a:pPr algn="ctr"/>
            <a:r>
              <a:rPr lang="ru-RU" dirty="0">
                <a:latin typeface="Cambria" pitchFamily="18" charset="0"/>
              </a:rPr>
              <a:t>В организаторах акции значились Башкирское спутниковое телевидение, Союз охраны птиц России и региональное отделение Русского географического общества.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E:\1.Наука\БО РГО\Природоохранительная комиссия\6.Фото и статьи к отчёту (1.11.17.-1.11.18)\Весенняя перекличка-2018 – грач.jpg"/>
          <p:cNvPicPr>
            <a:picLocks noChangeAspect="1" noChangeArrowheads="1"/>
          </p:cNvPicPr>
          <p:nvPr/>
        </p:nvPicPr>
        <p:blipFill>
          <a:blip r:embed="rId3" cstate="print"/>
          <a:srcRect/>
          <a:stretch>
            <a:fillRect/>
          </a:stretch>
        </p:blipFill>
        <p:spPr bwMode="auto">
          <a:xfrm>
            <a:off x="0" y="2636838"/>
            <a:ext cx="4356100" cy="3267075"/>
          </a:xfrm>
          <a:prstGeom prst="rect">
            <a:avLst/>
          </a:prstGeom>
          <a:noFill/>
          <a:ln w="9525">
            <a:noFill/>
            <a:miter lim="800000"/>
            <a:headEnd/>
            <a:tailEnd/>
          </a:ln>
        </p:spPr>
      </p:pic>
      <p:pic>
        <p:nvPicPr>
          <p:cNvPr id="59394" name="Picture 3" descr="E:\1.Наука\БО РГО\Природоохранительная комиссия\6.Фото и статьи к отчёту (1.11.17.-1.11.18)\Весенняя перекличка-2018 – лебедь-шипун.jpg"/>
          <p:cNvPicPr>
            <a:picLocks noChangeAspect="1" noChangeArrowheads="1"/>
          </p:cNvPicPr>
          <p:nvPr/>
        </p:nvPicPr>
        <p:blipFill>
          <a:blip r:embed="rId4" cstate="print"/>
          <a:srcRect/>
          <a:stretch>
            <a:fillRect/>
          </a:stretch>
        </p:blipFill>
        <p:spPr bwMode="auto">
          <a:xfrm>
            <a:off x="3970338" y="3408363"/>
            <a:ext cx="5173662" cy="3449637"/>
          </a:xfrm>
          <a:prstGeom prst="rect">
            <a:avLst/>
          </a:prstGeom>
          <a:noFill/>
          <a:ln w="9525">
            <a:noFill/>
            <a:miter lim="800000"/>
            <a:headEnd/>
            <a:tailEnd/>
          </a:ln>
        </p:spPr>
      </p:pic>
      <p:sp>
        <p:nvSpPr>
          <p:cNvPr id="59395" name="TextBox 4"/>
          <p:cNvSpPr txBox="1">
            <a:spLocks noChangeArrowheads="1"/>
          </p:cNvSpPr>
          <p:nvPr/>
        </p:nvSpPr>
        <p:spPr bwMode="auto">
          <a:xfrm>
            <a:off x="250825" y="260350"/>
            <a:ext cx="8424863" cy="2647950"/>
          </a:xfrm>
          <a:prstGeom prst="rect">
            <a:avLst/>
          </a:prstGeom>
          <a:noFill/>
          <a:ln w="9525">
            <a:noFill/>
            <a:miter lim="800000"/>
            <a:headEnd/>
            <a:tailEnd/>
          </a:ln>
        </p:spPr>
        <p:txBody>
          <a:bodyPr>
            <a:spAutoFit/>
          </a:bodyPr>
          <a:lstStyle/>
          <a:p>
            <a:pPr algn="ctr"/>
            <a:r>
              <a:rPr lang="ru-RU" sz="2400">
                <a:latin typeface="Cambria" pitchFamily="18" charset="0"/>
              </a:rPr>
              <a:t>Всего в рамках акции было прислано более 300 сообщений из разных районов и городов Башкирии. </a:t>
            </a:r>
          </a:p>
          <a:p>
            <a:pPr algn="ctr"/>
            <a:r>
              <a:rPr lang="ru-RU" sz="2400">
                <a:latin typeface="Cambria" pitchFamily="18" charset="0"/>
              </a:rPr>
              <a:t>Своими сведениями о перелётных птицах, возвращающихся на Родину, поделились 33 человека. </a:t>
            </a:r>
          </a:p>
          <a:p>
            <a:pPr algn="ctr"/>
            <a:r>
              <a:rPr lang="ru-RU" sz="2400">
                <a:latin typeface="Cambria" pitchFamily="18" charset="0"/>
              </a:rPr>
              <a:t>Часть полученных данных послужит при создании Атласа птиц г. Уфы</a:t>
            </a:r>
            <a:r>
              <a:rPr lang="ru-RU" sz="2400">
                <a:latin typeface="Calibri" pitchFamily="34" charset="0"/>
              </a:rPr>
              <a:t>. </a:t>
            </a:r>
            <a:endParaRPr lang="ru-RU" sz="2400">
              <a:latin typeface="Cambria" pitchFamily="18" charset="0"/>
            </a:endParaRPr>
          </a:p>
          <a:p>
            <a:endParaRPr lang="ru-RU" sz="2400">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p:cNvSpPr txBox="1">
            <a:spLocks noChangeArrowheads="1"/>
          </p:cNvSpPr>
          <p:nvPr/>
        </p:nvSpPr>
        <p:spPr bwMode="auto">
          <a:xfrm>
            <a:off x="323850" y="115888"/>
            <a:ext cx="8496300" cy="1187450"/>
          </a:xfrm>
          <a:prstGeom prst="rect">
            <a:avLst/>
          </a:prstGeom>
          <a:noFill/>
          <a:ln w="9525">
            <a:noFill/>
            <a:miter lim="800000"/>
            <a:headEnd/>
            <a:tailEnd/>
          </a:ln>
        </p:spPr>
        <p:txBody>
          <a:bodyPr>
            <a:spAutoFit/>
          </a:bodyPr>
          <a:lstStyle/>
          <a:p>
            <a:pPr algn="ctr"/>
            <a:r>
              <a:rPr lang="ru-RU" sz="2400" dirty="0">
                <a:latin typeface="Cambria" pitchFamily="18" charset="0"/>
              </a:rPr>
              <a:t>В преддверии Международного Дня птиц 31 марта 2018 г. в уфимском </a:t>
            </a:r>
            <a:r>
              <a:rPr lang="ru-RU" sz="2400" dirty="0" err="1">
                <a:latin typeface="Cambria" pitchFamily="18" charset="0"/>
              </a:rPr>
              <a:t>этнопарке</a:t>
            </a:r>
            <a:r>
              <a:rPr lang="ru-RU" sz="2400" dirty="0">
                <a:latin typeface="Cambria" pitchFamily="18" charset="0"/>
              </a:rPr>
              <a:t> «</a:t>
            </a:r>
            <a:r>
              <a:rPr lang="ru-RU" sz="2400" dirty="0" err="1">
                <a:latin typeface="Cambria" pitchFamily="18" charset="0"/>
              </a:rPr>
              <a:t>Ватан</a:t>
            </a:r>
            <a:r>
              <a:rPr lang="ru-RU" sz="2400" dirty="0">
                <a:latin typeface="Cambria" pitchFamily="18" charset="0"/>
              </a:rPr>
              <a:t>» проведён городской </a:t>
            </a:r>
          </a:p>
          <a:p>
            <a:pPr algn="ctr"/>
            <a:r>
              <a:rPr lang="ru-RU" sz="2400" b="1" dirty="0">
                <a:latin typeface="Cambria" pitchFamily="18" charset="0"/>
              </a:rPr>
              <a:t>экологический</a:t>
            </a:r>
            <a:r>
              <a:rPr lang="ru-RU" sz="2400" dirty="0">
                <a:latin typeface="Cambria" pitchFamily="18" charset="0"/>
              </a:rPr>
              <a:t> </a:t>
            </a:r>
            <a:r>
              <a:rPr lang="ru-RU" sz="2400" b="1" dirty="0">
                <a:latin typeface="Cambria" pitchFamily="18" charset="0"/>
              </a:rPr>
              <a:t>праздник «День птиц».</a:t>
            </a:r>
            <a:endParaRPr lang="ru-RU" sz="2400" dirty="0">
              <a:latin typeface="Cambria" pitchFamily="18" charset="0"/>
            </a:endParaRPr>
          </a:p>
        </p:txBody>
      </p:sp>
      <p:pic>
        <p:nvPicPr>
          <p:cNvPr id="60418" name="Picture 2" descr="E:\1.Наука\БО РГО\Природоохранительная комиссия\6.Фото и статьи к отчёту (1.11.17.-1.11.18)\День птиц - афиша.jpg"/>
          <p:cNvPicPr>
            <a:picLocks noChangeAspect="1" noChangeArrowheads="1"/>
          </p:cNvPicPr>
          <p:nvPr/>
        </p:nvPicPr>
        <p:blipFill>
          <a:blip r:embed="rId3" cstate="print"/>
          <a:srcRect/>
          <a:stretch>
            <a:fillRect/>
          </a:stretch>
        </p:blipFill>
        <p:spPr bwMode="auto">
          <a:xfrm>
            <a:off x="611188" y="1308100"/>
            <a:ext cx="7848600"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p:cNvSpPr txBox="1">
            <a:spLocks noChangeArrowheads="1"/>
          </p:cNvSpPr>
          <p:nvPr/>
        </p:nvSpPr>
        <p:spPr bwMode="auto">
          <a:xfrm>
            <a:off x="179388" y="188913"/>
            <a:ext cx="8640762" cy="1938337"/>
          </a:xfrm>
          <a:prstGeom prst="rect">
            <a:avLst/>
          </a:prstGeom>
          <a:noFill/>
          <a:ln w="9525">
            <a:noFill/>
            <a:miter lim="800000"/>
            <a:headEnd/>
            <a:tailEnd/>
          </a:ln>
        </p:spPr>
        <p:txBody>
          <a:bodyPr>
            <a:spAutoFit/>
          </a:bodyPr>
          <a:lstStyle/>
          <a:p>
            <a:pPr algn="ctr"/>
            <a:r>
              <a:rPr lang="ru-RU" sz="2000">
                <a:latin typeface="Cambria" pitchFamily="18" charset="0"/>
              </a:rPr>
              <a:t>Мероприятие посетили около 300 человек и, конечно же, половина из них – дети. Для гостей  подготовили развлекательно-познавательную программу. Часть мероприятия проходила на свежем воздухе – смотровая площадка для наблюдения за птицами, фотосессия в стиле «профессия орнитолог» и прочее, другая часть – в Открытой библиотеке этнопарка «Ватан». </a:t>
            </a:r>
          </a:p>
        </p:txBody>
      </p:sp>
      <p:pic>
        <p:nvPicPr>
          <p:cNvPr id="61442" name="Picture 2" descr="E:\1.Наука\БО РГО\Природоохранительная комиссия\6.Фото и статьи к отчёту (1.11.17.-1.11.18)\День птиц-2018 2.jpg"/>
          <p:cNvPicPr>
            <a:picLocks noChangeAspect="1" noChangeArrowheads="1"/>
          </p:cNvPicPr>
          <p:nvPr/>
        </p:nvPicPr>
        <p:blipFill>
          <a:blip r:embed="rId3" cstate="print"/>
          <a:srcRect/>
          <a:stretch>
            <a:fillRect/>
          </a:stretch>
        </p:blipFill>
        <p:spPr bwMode="auto">
          <a:xfrm>
            <a:off x="0" y="2276475"/>
            <a:ext cx="5048250" cy="3363913"/>
          </a:xfrm>
          <a:prstGeom prst="rect">
            <a:avLst/>
          </a:prstGeom>
          <a:noFill/>
          <a:ln w="9525">
            <a:noFill/>
            <a:miter lim="800000"/>
            <a:headEnd/>
            <a:tailEnd/>
          </a:ln>
        </p:spPr>
      </p:pic>
      <p:pic>
        <p:nvPicPr>
          <p:cNvPr id="61443" name="Picture 3" descr="E:\1.Наука\БО РГО\Природоохранительная комиссия\6.Фото и статьи к отчёту (1.11.17.-1.11.18)\День птиц-2018 3.jpg"/>
          <p:cNvPicPr>
            <a:picLocks noChangeAspect="1" noChangeArrowheads="1"/>
          </p:cNvPicPr>
          <p:nvPr/>
        </p:nvPicPr>
        <p:blipFill>
          <a:blip r:embed="rId4" cstate="print"/>
          <a:srcRect/>
          <a:stretch>
            <a:fillRect/>
          </a:stretch>
        </p:blipFill>
        <p:spPr bwMode="auto">
          <a:xfrm>
            <a:off x="4140200" y="3522663"/>
            <a:ext cx="5003800" cy="3335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4500563" y="333375"/>
            <a:ext cx="4248150" cy="3784600"/>
          </a:xfrm>
          <a:prstGeom prst="rect">
            <a:avLst/>
          </a:prstGeom>
          <a:noFill/>
          <a:ln w="9525">
            <a:noFill/>
            <a:miter lim="800000"/>
            <a:headEnd/>
            <a:tailEnd/>
          </a:ln>
        </p:spPr>
        <p:txBody>
          <a:bodyPr>
            <a:spAutoFit/>
          </a:bodyPr>
          <a:lstStyle/>
          <a:p>
            <a:pPr algn="ctr"/>
            <a:r>
              <a:rPr lang="ru-RU" sz="2400">
                <a:latin typeface="Cambria" pitchFamily="18" charset="0"/>
              </a:rPr>
              <a:t>Дополнялась интерактивная карта Атласа птиц г. Уфы, размещённая на сайте регионального отделения РГО в Республике Башкортостан (</a:t>
            </a:r>
            <a:r>
              <a:rPr lang="ru-RU" sz="2400" u="sng">
                <a:latin typeface="Cambria" pitchFamily="18" charset="0"/>
                <a:hlinkClick r:id="rId3"/>
              </a:rPr>
              <a:t>http://www.rgo-rb.ru/atlas/</a:t>
            </a:r>
            <a:r>
              <a:rPr lang="ru-RU" sz="2400">
                <a:latin typeface="Cambria" pitchFamily="18" charset="0"/>
              </a:rPr>
              <a:t>). </a:t>
            </a:r>
          </a:p>
          <a:p>
            <a:pPr algn="ctr"/>
            <a:r>
              <a:rPr lang="ru-RU" sz="2400">
                <a:latin typeface="Cambria" pitchFamily="18" charset="0"/>
              </a:rPr>
              <a:t>Там же размещались самые значимые новости проекта.</a:t>
            </a:r>
          </a:p>
          <a:p>
            <a:pPr algn="ctr"/>
            <a:endParaRPr lang="ru-RU" sz="2400">
              <a:latin typeface="Cambria" pitchFamily="18" charset="0"/>
            </a:endParaRPr>
          </a:p>
        </p:txBody>
      </p:sp>
      <p:pic>
        <p:nvPicPr>
          <p:cNvPr id="17410" name="Picture 2" descr="C:\Users\ПОЛИНА\Desktop\Снимок.JPG"/>
          <p:cNvPicPr>
            <a:picLocks noChangeAspect="1" noChangeArrowheads="1"/>
          </p:cNvPicPr>
          <p:nvPr/>
        </p:nvPicPr>
        <p:blipFill>
          <a:blip r:embed="rId4" cstate="print"/>
          <a:srcRect/>
          <a:stretch>
            <a:fillRect/>
          </a:stretch>
        </p:blipFill>
        <p:spPr bwMode="auto">
          <a:xfrm>
            <a:off x="168275" y="0"/>
            <a:ext cx="4187825"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E:\1.Наука\БО РГО\Природоохранительная комиссия\6.Фото и статьи к отчёту (1.11.17.-1.11.18)\День птиц-2018 4.jpg"/>
          <p:cNvPicPr>
            <a:picLocks noChangeAspect="1" noChangeArrowheads="1"/>
          </p:cNvPicPr>
          <p:nvPr/>
        </p:nvPicPr>
        <p:blipFill>
          <a:blip r:embed="rId3" cstate="print"/>
          <a:srcRect/>
          <a:stretch>
            <a:fillRect/>
          </a:stretch>
        </p:blipFill>
        <p:spPr bwMode="auto">
          <a:xfrm>
            <a:off x="0" y="0"/>
            <a:ext cx="5003800" cy="3752850"/>
          </a:xfrm>
          <a:prstGeom prst="rect">
            <a:avLst/>
          </a:prstGeom>
          <a:noFill/>
          <a:ln w="9525">
            <a:noFill/>
            <a:miter lim="800000"/>
            <a:headEnd/>
            <a:tailEnd/>
          </a:ln>
        </p:spPr>
      </p:pic>
      <p:pic>
        <p:nvPicPr>
          <p:cNvPr id="62466" name="Picture 3" descr="E:\1.Наука\БО РГО\Природоохранительная комиссия\6.Фото и статьи к отчёту (1.11.17.-1.11.18)\День птиц-2018 6.jpg"/>
          <p:cNvPicPr>
            <a:picLocks noChangeAspect="1" noChangeArrowheads="1"/>
          </p:cNvPicPr>
          <p:nvPr/>
        </p:nvPicPr>
        <p:blipFill>
          <a:blip r:embed="rId4" cstate="print"/>
          <a:srcRect/>
          <a:stretch>
            <a:fillRect/>
          </a:stretch>
        </p:blipFill>
        <p:spPr bwMode="auto">
          <a:xfrm>
            <a:off x="4440238" y="1773238"/>
            <a:ext cx="4703762" cy="3527425"/>
          </a:xfrm>
          <a:prstGeom prst="rect">
            <a:avLst/>
          </a:prstGeom>
          <a:noFill/>
          <a:ln w="9525">
            <a:noFill/>
            <a:miter lim="800000"/>
            <a:headEnd/>
            <a:tailEnd/>
          </a:ln>
        </p:spPr>
      </p:pic>
      <p:pic>
        <p:nvPicPr>
          <p:cNvPr id="62467" name="Picture 4" descr="E:\1.Наука\БО РГО\Природоохранительная комиссия\6.Фото и статьи к отчёту (1.11.17.-1.11.18)\День птиц-2018 7.jpg"/>
          <p:cNvPicPr>
            <a:picLocks noChangeAspect="1" noChangeArrowheads="1"/>
          </p:cNvPicPr>
          <p:nvPr/>
        </p:nvPicPr>
        <p:blipFill>
          <a:blip r:embed="rId5" cstate="print"/>
          <a:srcRect/>
          <a:stretch>
            <a:fillRect/>
          </a:stretch>
        </p:blipFill>
        <p:spPr bwMode="auto">
          <a:xfrm>
            <a:off x="0" y="3735388"/>
            <a:ext cx="4686300" cy="312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E:\1.Наука\БО РГО\Природоохранительная комиссия\6.Фото и статьи к отчёту (1.11.17.-1.11.18)\День птиц-2018 8.jpg"/>
          <p:cNvPicPr>
            <a:picLocks noChangeAspect="1" noChangeArrowheads="1"/>
          </p:cNvPicPr>
          <p:nvPr/>
        </p:nvPicPr>
        <p:blipFill>
          <a:blip r:embed="rId3" cstate="print"/>
          <a:srcRect/>
          <a:stretch>
            <a:fillRect/>
          </a:stretch>
        </p:blipFill>
        <p:spPr bwMode="auto">
          <a:xfrm>
            <a:off x="0" y="0"/>
            <a:ext cx="3492500" cy="5240338"/>
          </a:xfrm>
          <a:prstGeom prst="rect">
            <a:avLst/>
          </a:prstGeom>
          <a:noFill/>
          <a:ln w="9525">
            <a:noFill/>
            <a:miter lim="800000"/>
            <a:headEnd/>
            <a:tailEnd/>
          </a:ln>
        </p:spPr>
      </p:pic>
      <p:pic>
        <p:nvPicPr>
          <p:cNvPr id="63490" name="Picture 3" descr="E:\1.Наука\БО РГО\Природоохранительная комиссия\6.Фото и статьи к отчёту (1.11.17.-1.11.18)\День птиц-2018 9.jpg"/>
          <p:cNvPicPr>
            <a:picLocks noChangeAspect="1" noChangeArrowheads="1"/>
          </p:cNvPicPr>
          <p:nvPr/>
        </p:nvPicPr>
        <p:blipFill>
          <a:blip r:embed="rId4" cstate="print"/>
          <a:srcRect/>
          <a:stretch>
            <a:fillRect/>
          </a:stretch>
        </p:blipFill>
        <p:spPr bwMode="auto">
          <a:xfrm>
            <a:off x="3556000" y="115888"/>
            <a:ext cx="5588000" cy="4192587"/>
          </a:xfrm>
          <a:prstGeom prst="rect">
            <a:avLst/>
          </a:prstGeom>
          <a:noFill/>
          <a:ln w="9525">
            <a:noFill/>
            <a:miter lim="800000"/>
            <a:headEnd/>
            <a:tailEnd/>
          </a:ln>
        </p:spPr>
      </p:pic>
      <p:pic>
        <p:nvPicPr>
          <p:cNvPr id="63491" name="Picture 4" descr="E:\1.Наука\БО РГО\Природоохранительная комиссия\6.Фото и статьи к отчёту (1.11.17.-1.11.18)\День птиц-2018 10.jpg"/>
          <p:cNvPicPr>
            <a:picLocks noChangeAspect="1" noChangeArrowheads="1"/>
          </p:cNvPicPr>
          <p:nvPr/>
        </p:nvPicPr>
        <p:blipFill>
          <a:blip r:embed="rId5" cstate="print"/>
          <a:srcRect/>
          <a:stretch>
            <a:fillRect/>
          </a:stretch>
        </p:blipFill>
        <p:spPr bwMode="auto">
          <a:xfrm>
            <a:off x="2555875" y="3671888"/>
            <a:ext cx="4248150" cy="3186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E:\1.Наука\БО РГО\Природоохранительная комиссия\6.Фото и статьи к отчёту (1.11.17.-1.11.18)\День птиц-2018 11.jpg"/>
          <p:cNvPicPr>
            <a:picLocks noChangeAspect="1" noChangeArrowheads="1"/>
          </p:cNvPicPr>
          <p:nvPr/>
        </p:nvPicPr>
        <p:blipFill>
          <a:blip r:embed="rId3" cstate="print"/>
          <a:srcRect/>
          <a:stretch>
            <a:fillRect/>
          </a:stretch>
        </p:blipFill>
        <p:spPr bwMode="auto">
          <a:xfrm>
            <a:off x="0" y="0"/>
            <a:ext cx="5022850" cy="3767138"/>
          </a:xfrm>
          <a:prstGeom prst="rect">
            <a:avLst/>
          </a:prstGeom>
          <a:noFill/>
          <a:ln w="9525">
            <a:noFill/>
            <a:miter lim="800000"/>
            <a:headEnd/>
            <a:tailEnd/>
          </a:ln>
        </p:spPr>
      </p:pic>
      <p:pic>
        <p:nvPicPr>
          <p:cNvPr id="64514" name="Picture 3" descr="E:\1.Наука\БО РГО\Природоохранительная комиссия\6.Фото и статьи к отчёту (1.11.17.-1.11.18)\День птиц-2018 12.jpg"/>
          <p:cNvPicPr>
            <a:picLocks noChangeAspect="1" noChangeArrowheads="1"/>
          </p:cNvPicPr>
          <p:nvPr/>
        </p:nvPicPr>
        <p:blipFill>
          <a:blip r:embed="rId4" cstate="print"/>
          <a:srcRect/>
          <a:stretch>
            <a:fillRect/>
          </a:stretch>
        </p:blipFill>
        <p:spPr bwMode="auto">
          <a:xfrm>
            <a:off x="0" y="3500438"/>
            <a:ext cx="5037138" cy="3357562"/>
          </a:xfrm>
          <a:prstGeom prst="rect">
            <a:avLst/>
          </a:prstGeom>
          <a:noFill/>
          <a:ln w="9525">
            <a:noFill/>
            <a:miter lim="800000"/>
            <a:headEnd/>
            <a:tailEnd/>
          </a:ln>
        </p:spPr>
      </p:pic>
      <p:pic>
        <p:nvPicPr>
          <p:cNvPr id="64515" name="Picture 4" descr="E:\1.Наука\БО РГО\Природоохранительная комиссия\6.Фото и статьи к отчёту (1.11.17.-1.11.18)\День птиц-2018 13.jpg"/>
          <p:cNvPicPr>
            <a:picLocks noChangeAspect="1" noChangeArrowheads="1"/>
          </p:cNvPicPr>
          <p:nvPr/>
        </p:nvPicPr>
        <p:blipFill>
          <a:blip r:embed="rId5" cstate="print"/>
          <a:srcRect/>
          <a:stretch>
            <a:fillRect/>
          </a:stretch>
        </p:blipFill>
        <p:spPr bwMode="auto">
          <a:xfrm>
            <a:off x="5337175" y="404813"/>
            <a:ext cx="3806825" cy="2854325"/>
          </a:xfrm>
          <a:prstGeom prst="rect">
            <a:avLst/>
          </a:prstGeom>
          <a:noFill/>
          <a:ln w="9525">
            <a:noFill/>
            <a:miter lim="800000"/>
            <a:headEnd/>
            <a:tailEnd/>
          </a:ln>
        </p:spPr>
      </p:pic>
      <p:pic>
        <p:nvPicPr>
          <p:cNvPr id="64516" name="Picture 5" descr="E:\1.Наука\БО РГО\Природоохранительная комиссия\6.Фото и статьи к отчёту (1.11.17.-1.11.18)\День птиц-2018.jpg"/>
          <p:cNvPicPr>
            <a:picLocks noChangeAspect="1" noChangeArrowheads="1"/>
          </p:cNvPicPr>
          <p:nvPr/>
        </p:nvPicPr>
        <p:blipFill>
          <a:blip r:embed="rId6" cstate="print"/>
          <a:srcRect/>
          <a:stretch>
            <a:fillRect/>
          </a:stretch>
        </p:blipFill>
        <p:spPr bwMode="auto">
          <a:xfrm>
            <a:off x="5362575" y="3933825"/>
            <a:ext cx="3781425"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1"/>
          <p:cNvSpPr txBox="1">
            <a:spLocks noChangeArrowheads="1"/>
          </p:cNvSpPr>
          <p:nvPr/>
        </p:nvSpPr>
        <p:spPr bwMode="auto">
          <a:xfrm>
            <a:off x="0" y="188913"/>
            <a:ext cx="9144000" cy="1552575"/>
          </a:xfrm>
          <a:prstGeom prst="rect">
            <a:avLst/>
          </a:prstGeom>
          <a:noFill/>
          <a:ln w="9525">
            <a:noFill/>
            <a:miter lim="800000"/>
            <a:headEnd/>
            <a:tailEnd/>
          </a:ln>
        </p:spPr>
        <p:txBody>
          <a:bodyPr>
            <a:spAutoFit/>
          </a:bodyPr>
          <a:lstStyle/>
          <a:p>
            <a:pPr algn="ctr"/>
            <a:r>
              <a:rPr lang="ru-RU" sz="2400">
                <a:latin typeface="Cambria" pitchFamily="18" charset="0"/>
              </a:rPr>
              <a:t>С конца мая до начала июля 2018 г. в Уфе и Башкирии проводилась </a:t>
            </a:r>
            <a:r>
              <a:rPr lang="ru-RU" sz="2400" b="1">
                <a:latin typeface="Cambria" pitchFamily="18" charset="0"/>
              </a:rPr>
              <a:t>акция «Соловьиные вечера-2018»</a:t>
            </a:r>
            <a:r>
              <a:rPr lang="ru-RU" sz="2400">
                <a:latin typeface="Cambria" pitchFamily="18" charset="0"/>
              </a:rPr>
              <a:t> по подсчёту поющих в городах обыкновенных соловьёв </a:t>
            </a:r>
          </a:p>
          <a:p>
            <a:pPr algn="ctr"/>
            <a:r>
              <a:rPr lang="ru-RU" sz="2400">
                <a:latin typeface="Cambria" pitchFamily="18" charset="0"/>
              </a:rPr>
              <a:t>(официальные даты проведения – 26 и 27 мая 2018 г.). </a:t>
            </a:r>
          </a:p>
        </p:txBody>
      </p:sp>
      <p:pic>
        <p:nvPicPr>
          <p:cNvPr id="65538" name="Picture 4" descr="C:\Users\ПОЛИНА\Desktop\Снимок.JPG"/>
          <p:cNvPicPr>
            <a:picLocks noChangeAspect="1" noChangeArrowheads="1"/>
          </p:cNvPicPr>
          <p:nvPr/>
        </p:nvPicPr>
        <p:blipFill>
          <a:blip r:embed="rId3" cstate="print"/>
          <a:srcRect/>
          <a:stretch>
            <a:fillRect/>
          </a:stretch>
        </p:blipFill>
        <p:spPr bwMode="auto">
          <a:xfrm>
            <a:off x="1403350" y="1849438"/>
            <a:ext cx="6481763" cy="500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p:cNvSpPr txBox="1">
            <a:spLocks noChangeArrowheads="1"/>
          </p:cNvSpPr>
          <p:nvPr/>
        </p:nvSpPr>
        <p:spPr bwMode="auto">
          <a:xfrm>
            <a:off x="0" y="188913"/>
            <a:ext cx="9144000" cy="6680200"/>
          </a:xfrm>
          <a:prstGeom prst="rect">
            <a:avLst/>
          </a:prstGeom>
          <a:noFill/>
          <a:ln w="9525">
            <a:noFill/>
            <a:miter lim="800000"/>
            <a:headEnd/>
            <a:tailEnd/>
          </a:ln>
        </p:spPr>
        <p:txBody>
          <a:bodyPr>
            <a:spAutoFit/>
          </a:bodyPr>
          <a:lstStyle/>
          <a:p>
            <a:r>
              <a:rPr lang="ru-RU" dirty="0">
                <a:latin typeface="Cambria" pitchFamily="18" charset="0"/>
              </a:rPr>
              <a:t>Сбор данных о поющих соловьях осуществлялся через городских координаторов (Уфа – </a:t>
            </a:r>
            <a:r>
              <a:rPr lang="ru-RU" dirty="0" err="1">
                <a:latin typeface="Cambria" pitchFamily="18" charset="0"/>
              </a:rPr>
              <a:t>Габбасова</a:t>
            </a:r>
            <a:r>
              <a:rPr lang="ru-RU" dirty="0">
                <a:latin typeface="Cambria" pitchFamily="18" charset="0"/>
              </a:rPr>
              <a:t> </a:t>
            </a:r>
            <a:r>
              <a:rPr lang="ru-RU" dirty="0" err="1">
                <a:latin typeface="Cambria" pitchFamily="18" charset="0"/>
              </a:rPr>
              <a:t>Эльза</a:t>
            </a:r>
            <a:r>
              <a:rPr lang="ru-RU" dirty="0">
                <a:latin typeface="Cambria" pitchFamily="18" charset="0"/>
              </a:rPr>
              <a:t>) и соловьиный сайт </a:t>
            </a:r>
            <a:r>
              <a:rPr lang="ru-RU" u="sng" dirty="0">
                <a:latin typeface="Cambria" pitchFamily="18" charset="0"/>
                <a:hlinkClick r:id="rId3"/>
              </a:rPr>
              <a:t>http://luscinia-luscinia.ru/</a:t>
            </a:r>
            <a:r>
              <a:rPr lang="ru-RU" dirty="0">
                <a:latin typeface="Cambria" pitchFamily="18" charset="0"/>
              </a:rPr>
              <a:t>.</a:t>
            </a: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sz="2000" dirty="0">
              <a:latin typeface="Cambria" pitchFamily="18" charset="0"/>
            </a:endParaRPr>
          </a:p>
          <a:p>
            <a:endParaRPr lang="ru-RU" dirty="0">
              <a:latin typeface="Cambria" pitchFamily="18" charset="0"/>
            </a:endParaRPr>
          </a:p>
          <a:p>
            <a:endParaRPr lang="ru-RU" dirty="0">
              <a:latin typeface="Cambria" pitchFamily="18" charset="0"/>
            </a:endParaRPr>
          </a:p>
          <a:p>
            <a:endParaRPr lang="ru-RU" dirty="0">
              <a:latin typeface="Cambria" pitchFamily="18" charset="0"/>
            </a:endParaRPr>
          </a:p>
          <a:p>
            <a:endParaRPr lang="ru-RU" dirty="0">
              <a:latin typeface="Cambria" pitchFamily="18" charset="0"/>
            </a:endParaRPr>
          </a:p>
          <a:p>
            <a:endParaRPr lang="ru-RU" dirty="0">
              <a:latin typeface="Cambria" pitchFamily="18" charset="0"/>
            </a:endParaRPr>
          </a:p>
          <a:p>
            <a:pPr algn="ctr"/>
            <a:r>
              <a:rPr lang="ru-RU" dirty="0">
                <a:latin typeface="Cambria" pitchFamily="18" charset="0"/>
              </a:rPr>
              <a:t>В Республике Башкортостан в акции приняли участие </a:t>
            </a:r>
            <a:r>
              <a:rPr lang="ru-RU" b="1" dirty="0">
                <a:latin typeface="Cambria" pitchFamily="18" charset="0"/>
              </a:rPr>
              <a:t>26</a:t>
            </a:r>
            <a:r>
              <a:rPr lang="ru-RU" dirty="0">
                <a:latin typeface="Cambria" pitchFamily="18" charset="0"/>
              </a:rPr>
              <a:t> человек. Общее число учтённых соловьёв составило </a:t>
            </a:r>
            <a:r>
              <a:rPr lang="ru-RU" b="1" dirty="0">
                <a:latin typeface="Cambria" pitchFamily="18" charset="0"/>
              </a:rPr>
              <a:t>127</a:t>
            </a:r>
            <a:r>
              <a:rPr lang="ru-RU" dirty="0">
                <a:latin typeface="Cambria" pitchFamily="18" charset="0"/>
              </a:rPr>
              <a:t> особей. Из них непосредственно в г. Уфа – </a:t>
            </a:r>
            <a:r>
              <a:rPr lang="ru-RU" b="1" dirty="0">
                <a:latin typeface="Cambria" pitchFamily="18" charset="0"/>
              </a:rPr>
              <a:t>112</a:t>
            </a:r>
            <a:r>
              <a:rPr lang="ru-RU" dirty="0">
                <a:latin typeface="Cambria" pitchFamily="18" charset="0"/>
              </a:rPr>
              <a:t> поющих особей, в </a:t>
            </a:r>
            <a:r>
              <a:rPr lang="ru-RU" dirty="0" err="1">
                <a:latin typeface="Cambria" pitchFamily="18" charset="0"/>
              </a:rPr>
              <a:t>Чишминском</a:t>
            </a:r>
            <a:r>
              <a:rPr lang="ru-RU" dirty="0">
                <a:latin typeface="Cambria" pitchFamily="18" charset="0"/>
              </a:rPr>
              <a:t> районе – 7, в г. Бирске – 3, в </a:t>
            </a:r>
            <a:r>
              <a:rPr lang="ru-RU" dirty="0" err="1">
                <a:latin typeface="Cambria" pitchFamily="18" charset="0"/>
              </a:rPr>
              <a:t>Кармаскалинском</a:t>
            </a:r>
            <a:r>
              <a:rPr lang="ru-RU" dirty="0">
                <a:latin typeface="Cambria" pitchFamily="18" charset="0"/>
              </a:rPr>
              <a:t> районе – 3, в Уфимском районе республики – 2 соловья. Первая песня соловья в разных точках Уфы была зарегистрирована 28 апреля (данные Лебедевой Ольги, Кривошеева Михаила). Видимо, из-за погодных условий гнездование было поздним, либо первая кладка погибла. Соловьи активно пели до последних чисел июня. </a:t>
            </a:r>
            <a:endParaRPr lang="ru-RU" dirty="0">
              <a:latin typeface="Calibri" pitchFamily="34" charset="0"/>
            </a:endParaRPr>
          </a:p>
        </p:txBody>
      </p:sp>
      <p:pic>
        <p:nvPicPr>
          <p:cNvPr id="66562" name="Picture 2" descr="C:\Users\ПОЛИНА\Desktop\Соловьиные вечера_итоги.JPG"/>
          <p:cNvPicPr>
            <a:picLocks noChangeAspect="1" noChangeArrowheads="1"/>
          </p:cNvPicPr>
          <p:nvPr/>
        </p:nvPicPr>
        <p:blipFill>
          <a:blip r:embed="rId4" cstate="print"/>
          <a:srcRect/>
          <a:stretch>
            <a:fillRect/>
          </a:stretch>
        </p:blipFill>
        <p:spPr bwMode="auto">
          <a:xfrm>
            <a:off x="2555875" y="981075"/>
            <a:ext cx="4764088" cy="372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E:\1.Наука\БО РГО\Природоохранительная комиссия\6.Фото и статьи к отчёту (1.11.17.-1.11.18)\Соловьиные вечера-2018 - афиша.jpg"/>
          <p:cNvPicPr>
            <a:picLocks noChangeAspect="1" noChangeArrowheads="1"/>
          </p:cNvPicPr>
          <p:nvPr/>
        </p:nvPicPr>
        <p:blipFill>
          <a:blip r:embed="rId3" cstate="print"/>
          <a:srcRect/>
          <a:stretch>
            <a:fillRect/>
          </a:stretch>
        </p:blipFill>
        <p:spPr bwMode="auto">
          <a:xfrm>
            <a:off x="539552" y="1257950"/>
            <a:ext cx="3961011" cy="5600049"/>
          </a:xfrm>
          <a:prstGeom prst="rect">
            <a:avLst/>
          </a:prstGeom>
          <a:noFill/>
          <a:ln w="9525">
            <a:noFill/>
            <a:miter lim="800000"/>
            <a:headEnd/>
            <a:tailEnd/>
          </a:ln>
        </p:spPr>
      </p:pic>
      <p:pic>
        <p:nvPicPr>
          <p:cNvPr id="67586" name="Picture 3" descr="E:\1.Наука\БО РГО\Природоохранительная комиссия\6.Фото и статьи к отчёту (1.11.17.-1.11.18)\Велосипедный соловьиный квест в Уфе - афиша.jpg"/>
          <p:cNvPicPr>
            <a:picLocks noChangeAspect="1" noChangeArrowheads="1"/>
          </p:cNvPicPr>
          <p:nvPr/>
        </p:nvPicPr>
        <p:blipFill>
          <a:blip r:embed="rId4" cstate="print"/>
          <a:srcRect/>
          <a:stretch>
            <a:fillRect/>
          </a:stretch>
        </p:blipFill>
        <p:spPr bwMode="auto">
          <a:xfrm>
            <a:off x="4543425" y="1268760"/>
            <a:ext cx="4075898" cy="5589240"/>
          </a:xfrm>
          <a:prstGeom prst="rect">
            <a:avLst/>
          </a:prstGeom>
          <a:noFill/>
          <a:ln w="9525">
            <a:noFill/>
            <a:miter lim="800000"/>
            <a:headEnd/>
            <a:tailEnd/>
          </a:ln>
        </p:spPr>
      </p:pic>
      <p:sp>
        <p:nvSpPr>
          <p:cNvPr id="4" name="TextBox 3"/>
          <p:cNvSpPr txBox="1"/>
          <p:nvPr/>
        </p:nvSpPr>
        <p:spPr>
          <a:xfrm>
            <a:off x="179512" y="0"/>
            <a:ext cx="8712968" cy="1477328"/>
          </a:xfrm>
          <a:prstGeom prst="rect">
            <a:avLst/>
          </a:prstGeom>
          <a:noFill/>
        </p:spPr>
        <p:txBody>
          <a:bodyPr wrap="square" rtlCol="0">
            <a:spAutoFit/>
          </a:bodyPr>
          <a:lstStyle/>
          <a:p>
            <a:pPr algn="ctr"/>
            <a:r>
              <a:rPr lang="ru-RU" sz="2400" dirty="0" smtClean="0">
                <a:latin typeface="Cambria" pitchFamily="18" charset="0"/>
              </a:rPr>
              <a:t>27 мая 2018 г. в уфимском </a:t>
            </a:r>
            <a:r>
              <a:rPr lang="ru-RU" sz="2400" dirty="0" err="1" smtClean="0">
                <a:latin typeface="Cambria" pitchFamily="18" charset="0"/>
              </a:rPr>
              <a:t>этнопарке</a:t>
            </a:r>
            <a:r>
              <a:rPr lang="ru-RU" sz="2400" dirty="0" smtClean="0">
                <a:latin typeface="Cambria" pitchFamily="18" charset="0"/>
              </a:rPr>
              <a:t> «</a:t>
            </a:r>
            <a:r>
              <a:rPr lang="ru-RU" sz="2400" dirty="0" err="1" smtClean="0">
                <a:latin typeface="Cambria" pitchFamily="18" charset="0"/>
              </a:rPr>
              <a:t>Ватан</a:t>
            </a:r>
            <a:r>
              <a:rPr lang="ru-RU" sz="2400" dirty="0" smtClean="0">
                <a:latin typeface="Cambria" pitchFamily="18" charset="0"/>
              </a:rPr>
              <a:t>» проведён городской </a:t>
            </a:r>
            <a:r>
              <a:rPr lang="ru-RU" sz="2400" b="1" dirty="0" smtClean="0">
                <a:latin typeface="Cambria" pitchFamily="18" charset="0"/>
              </a:rPr>
              <a:t>экологический</a:t>
            </a:r>
            <a:r>
              <a:rPr lang="ru-RU" sz="2400" dirty="0" smtClean="0">
                <a:latin typeface="Cambria" pitchFamily="18" charset="0"/>
              </a:rPr>
              <a:t> </a:t>
            </a:r>
            <a:r>
              <a:rPr lang="ru-RU" sz="2400" b="1" dirty="0" smtClean="0">
                <a:latin typeface="Cambria" pitchFamily="18" charset="0"/>
              </a:rPr>
              <a:t>праздник </a:t>
            </a:r>
          </a:p>
          <a:p>
            <a:pPr algn="ctr"/>
            <a:r>
              <a:rPr lang="ru-RU" sz="2400" b="1" dirty="0" smtClean="0">
                <a:latin typeface="Cambria" pitchFamily="18" charset="0"/>
              </a:rPr>
              <a:t>«Соловьиные вечера-2018».</a:t>
            </a:r>
            <a:endParaRPr lang="ru-RU" sz="2400" dirty="0" smtClean="0">
              <a:latin typeface="Cambria" pitchFamily="18" charset="0"/>
            </a:endParaRPr>
          </a:p>
          <a:p>
            <a:endParaRPr lang="ru-RU"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1"/>
          <p:cNvSpPr txBox="1">
            <a:spLocks noChangeArrowheads="1"/>
          </p:cNvSpPr>
          <p:nvPr/>
        </p:nvSpPr>
        <p:spPr bwMode="auto">
          <a:xfrm>
            <a:off x="0" y="260350"/>
            <a:ext cx="9144000" cy="3140075"/>
          </a:xfrm>
          <a:prstGeom prst="rect">
            <a:avLst/>
          </a:prstGeom>
          <a:noFill/>
          <a:ln w="9525">
            <a:noFill/>
            <a:miter lim="800000"/>
            <a:headEnd/>
            <a:tailEnd/>
          </a:ln>
        </p:spPr>
        <p:txBody>
          <a:bodyPr>
            <a:spAutoFit/>
          </a:bodyPr>
          <a:lstStyle/>
          <a:p>
            <a:pPr algn="ctr"/>
            <a:r>
              <a:rPr lang="ru-RU">
                <a:latin typeface="Cambria" pitchFamily="18" charset="0"/>
              </a:rPr>
              <a:t>Около 200 уфимцев и гостей столицы смогли принять участие в конкурсах, играх, викторинах и орнитологическом квесте, принести свой рисунок с соловьём для участия к конкурсе домашнего задания «Соловушка», рассказать со сцены стихотворение о лучшем певце России – соловье, смастерить поделки, познакомиться с фотовыставкой «Пернатые уфимцы» и выставкой книг о птицах от участников проекта создания Атласа птиц г. Уфы и Городской центральной библиотеки г. Уфы, посмотреть видеофильм «Соловьиный рай», приобрести сувениры от проекта создания Атласа птиц г. Уфы и изделия ручной работы, на видовой площадке посмотреть в подзорную трубу и бинокли на пролетающих мимо птиц, а также сфотографироваться с ручными совами-сипухами.</a:t>
            </a:r>
          </a:p>
          <a:p>
            <a:endParaRPr lang="ru-RU">
              <a:latin typeface="Calibri" pitchFamily="34" charset="0"/>
            </a:endParaRPr>
          </a:p>
        </p:txBody>
      </p:sp>
      <p:pic>
        <p:nvPicPr>
          <p:cNvPr id="68610" name="Picture 2" descr="E:\1.Наука\БО РГО\Природоохранительная комиссия\6.Фото и статьи к отчёту (1.11.17.-1.11.18)\Соловьиные вечера-2018.jpg"/>
          <p:cNvPicPr>
            <a:picLocks noChangeAspect="1" noChangeArrowheads="1"/>
          </p:cNvPicPr>
          <p:nvPr/>
        </p:nvPicPr>
        <p:blipFill>
          <a:blip r:embed="rId3" cstate="print"/>
          <a:srcRect/>
          <a:stretch>
            <a:fillRect/>
          </a:stretch>
        </p:blipFill>
        <p:spPr bwMode="auto">
          <a:xfrm>
            <a:off x="5178425" y="3671888"/>
            <a:ext cx="3965575" cy="2636837"/>
          </a:xfrm>
          <a:prstGeom prst="rect">
            <a:avLst/>
          </a:prstGeom>
          <a:noFill/>
          <a:ln w="9525">
            <a:noFill/>
            <a:miter lim="800000"/>
            <a:headEnd/>
            <a:tailEnd/>
          </a:ln>
        </p:spPr>
      </p:pic>
      <p:pic>
        <p:nvPicPr>
          <p:cNvPr id="68611" name="Picture 3" descr="E:\1.Наука\БО РГО\Природоохранительная комиссия\6.Фото и статьи к отчёту (1.11.17.-1.11.18)\Соловьиные вечера-2018 2.jpg"/>
          <p:cNvPicPr>
            <a:picLocks noChangeAspect="1" noChangeArrowheads="1"/>
          </p:cNvPicPr>
          <p:nvPr/>
        </p:nvPicPr>
        <p:blipFill>
          <a:blip r:embed="rId4" cstate="print"/>
          <a:srcRect/>
          <a:stretch>
            <a:fillRect/>
          </a:stretch>
        </p:blipFill>
        <p:spPr bwMode="auto">
          <a:xfrm>
            <a:off x="0" y="3357563"/>
            <a:ext cx="5262563" cy="350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E:\1.Наука\БО РГО\Природоохранительная комиссия\6.Фото и статьи к отчёту (1.11.17.-1.11.18)\Соловьиные вечера-2018 3.jpg"/>
          <p:cNvPicPr>
            <a:picLocks noChangeAspect="1" noChangeArrowheads="1"/>
          </p:cNvPicPr>
          <p:nvPr/>
        </p:nvPicPr>
        <p:blipFill>
          <a:blip r:embed="rId3" cstate="print"/>
          <a:srcRect/>
          <a:stretch>
            <a:fillRect/>
          </a:stretch>
        </p:blipFill>
        <p:spPr bwMode="auto">
          <a:xfrm>
            <a:off x="465138" y="0"/>
            <a:ext cx="3746500" cy="2492375"/>
          </a:xfrm>
          <a:prstGeom prst="rect">
            <a:avLst/>
          </a:prstGeom>
          <a:noFill/>
          <a:ln w="9525">
            <a:noFill/>
            <a:miter lim="800000"/>
            <a:headEnd/>
            <a:tailEnd/>
          </a:ln>
        </p:spPr>
      </p:pic>
      <p:pic>
        <p:nvPicPr>
          <p:cNvPr id="69634" name="Picture 3" descr="E:\1.Наука\БО РГО\Природоохранительная комиссия\6.Фото и статьи к отчёту (1.11.17.-1.11.18)\Соловьиные вечера-2018 4.jpg"/>
          <p:cNvPicPr>
            <a:picLocks noChangeAspect="1" noChangeArrowheads="1"/>
          </p:cNvPicPr>
          <p:nvPr/>
        </p:nvPicPr>
        <p:blipFill>
          <a:blip r:embed="rId4" cstate="print"/>
          <a:srcRect/>
          <a:stretch>
            <a:fillRect/>
          </a:stretch>
        </p:blipFill>
        <p:spPr bwMode="auto">
          <a:xfrm>
            <a:off x="4749800" y="0"/>
            <a:ext cx="3638550" cy="2420938"/>
          </a:xfrm>
          <a:prstGeom prst="rect">
            <a:avLst/>
          </a:prstGeom>
          <a:noFill/>
          <a:ln w="9525">
            <a:noFill/>
            <a:miter lim="800000"/>
            <a:headEnd/>
            <a:tailEnd/>
          </a:ln>
        </p:spPr>
      </p:pic>
      <p:pic>
        <p:nvPicPr>
          <p:cNvPr id="69635" name="Picture 4" descr="E:\1.Наука\БО РГО\Природоохранительная комиссия\6.Фото и статьи к отчёту (1.11.17.-1.11.18)\Соловьиные вечера-2018 5.jpg"/>
          <p:cNvPicPr>
            <a:picLocks noChangeAspect="1" noChangeArrowheads="1"/>
          </p:cNvPicPr>
          <p:nvPr/>
        </p:nvPicPr>
        <p:blipFill>
          <a:blip r:embed="rId5" cstate="print"/>
          <a:srcRect/>
          <a:stretch>
            <a:fillRect/>
          </a:stretch>
        </p:blipFill>
        <p:spPr bwMode="auto">
          <a:xfrm>
            <a:off x="431800" y="2282825"/>
            <a:ext cx="3779838" cy="2514600"/>
          </a:xfrm>
          <a:prstGeom prst="rect">
            <a:avLst/>
          </a:prstGeom>
          <a:noFill/>
          <a:ln w="9525">
            <a:noFill/>
            <a:miter lim="800000"/>
            <a:headEnd/>
            <a:tailEnd/>
          </a:ln>
        </p:spPr>
      </p:pic>
      <p:pic>
        <p:nvPicPr>
          <p:cNvPr id="69636" name="Picture 6" descr="E:\1.Наука\БО РГО\Природоохранительная комиссия\6.Фото и статьи к отчёту (1.11.17.-1.11.18)\Соловьиные вечера-2018 7.jpg"/>
          <p:cNvPicPr>
            <a:picLocks noChangeAspect="1" noChangeArrowheads="1"/>
          </p:cNvPicPr>
          <p:nvPr/>
        </p:nvPicPr>
        <p:blipFill>
          <a:blip r:embed="rId6" cstate="print"/>
          <a:srcRect/>
          <a:stretch>
            <a:fillRect/>
          </a:stretch>
        </p:blipFill>
        <p:spPr bwMode="auto">
          <a:xfrm>
            <a:off x="4716463" y="2420938"/>
            <a:ext cx="3671887" cy="2276475"/>
          </a:xfrm>
          <a:prstGeom prst="rect">
            <a:avLst/>
          </a:prstGeom>
          <a:noFill/>
          <a:ln w="9525">
            <a:noFill/>
            <a:miter lim="800000"/>
            <a:headEnd/>
            <a:tailEnd/>
          </a:ln>
        </p:spPr>
      </p:pic>
      <p:pic>
        <p:nvPicPr>
          <p:cNvPr id="69637" name="Picture 7" descr="E:\1.Наука\БО РГО\Природоохранительная комиссия\6.Фото и статьи к отчёту (1.11.17.-1.11.18)\Соловьиные вечера-2018 8.jpg"/>
          <p:cNvPicPr>
            <a:picLocks noChangeAspect="1" noChangeArrowheads="1"/>
          </p:cNvPicPr>
          <p:nvPr/>
        </p:nvPicPr>
        <p:blipFill>
          <a:blip r:embed="rId7" cstate="print"/>
          <a:srcRect/>
          <a:stretch>
            <a:fillRect/>
          </a:stretch>
        </p:blipFill>
        <p:spPr bwMode="auto">
          <a:xfrm>
            <a:off x="0" y="4724400"/>
            <a:ext cx="3205163" cy="2133600"/>
          </a:xfrm>
          <a:prstGeom prst="rect">
            <a:avLst/>
          </a:prstGeom>
          <a:noFill/>
          <a:ln w="9525">
            <a:noFill/>
            <a:miter lim="800000"/>
            <a:headEnd/>
            <a:tailEnd/>
          </a:ln>
        </p:spPr>
      </p:pic>
      <p:pic>
        <p:nvPicPr>
          <p:cNvPr id="69638" name="Picture 8" descr="E:\1.Наука\БО РГО\Природоохранительная комиссия\6.Фото и статьи к отчёту (1.11.17.-1.11.18)\Соловьиные вечера-2018 9.jpg"/>
          <p:cNvPicPr>
            <a:picLocks noChangeAspect="1" noChangeArrowheads="1"/>
          </p:cNvPicPr>
          <p:nvPr/>
        </p:nvPicPr>
        <p:blipFill>
          <a:blip r:embed="rId8" cstate="print"/>
          <a:srcRect/>
          <a:stretch>
            <a:fillRect/>
          </a:stretch>
        </p:blipFill>
        <p:spPr bwMode="auto">
          <a:xfrm>
            <a:off x="2916238" y="4700588"/>
            <a:ext cx="3241675" cy="2157412"/>
          </a:xfrm>
          <a:prstGeom prst="rect">
            <a:avLst/>
          </a:prstGeom>
          <a:noFill/>
          <a:ln w="9525">
            <a:noFill/>
            <a:miter lim="800000"/>
            <a:headEnd/>
            <a:tailEnd/>
          </a:ln>
        </p:spPr>
      </p:pic>
      <p:pic>
        <p:nvPicPr>
          <p:cNvPr id="69639" name="Picture 3" descr="E:\1.Наука\БО РГО\Природоохранительная комиссия\6.Фото и статьи к отчёту (1.11.17.-1.11.18)\Соловьиные вечера-2018 11.jpg"/>
          <p:cNvPicPr>
            <a:picLocks noChangeAspect="1" noChangeArrowheads="1"/>
          </p:cNvPicPr>
          <p:nvPr/>
        </p:nvPicPr>
        <p:blipFill>
          <a:blip r:embed="rId9" cstate="print"/>
          <a:srcRect/>
          <a:stretch>
            <a:fillRect/>
          </a:stretch>
        </p:blipFill>
        <p:spPr bwMode="auto">
          <a:xfrm>
            <a:off x="6011863" y="4702175"/>
            <a:ext cx="3133725" cy="215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E:\1.Наука\БО РГО\Природоохранительная комиссия\6.Фото и статьи к отчёту (1.11.17.-1.11.18)\Соловьиные вечера-2018 10.jpg"/>
          <p:cNvPicPr>
            <a:picLocks noChangeAspect="1" noChangeArrowheads="1"/>
          </p:cNvPicPr>
          <p:nvPr/>
        </p:nvPicPr>
        <p:blipFill>
          <a:blip r:embed="rId3" cstate="print"/>
          <a:srcRect/>
          <a:stretch>
            <a:fillRect/>
          </a:stretch>
        </p:blipFill>
        <p:spPr bwMode="auto">
          <a:xfrm>
            <a:off x="467544" y="0"/>
            <a:ext cx="3563119" cy="2370552"/>
          </a:xfrm>
          <a:prstGeom prst="rect">
            <a:avLst/>
          </a:prstGeom>
          <a:noFill/>
          <a:ln w="9525">
            <a:noFill/>
            <a:miter lim="800000"/>
            <a:headEnd/>
            <a:tailEnd/>
          </a:ln>
        </p:spPr>
      </p:pic>
      <p:pic>
        <p:nvPicPr>
          <p:cNvPr id="70658" name="Picture 4" descr="E:\1.Наука\БО РГО\Природоохранительная комиссия\6.Фото и статьи к отчёту (1.11.17.-1.11.18)\Соловьиные вечера-2018 12.jpg"/>
          <p:cNvPicPr>
            <a:picLocks noChangeAspect="1" noChangeArrowheads="1"/>
          </p:cNvPicPr>
          <p:nvPr/>
        </p:nvPicPr>
        <p:blipFill>
          <a:blip r:embed="rId4" cstate="print"/>
          <a:srcRect/>
          <a:stretch>
            <a:fillRect/>
          </a:stretch>
        </p:blipFill>
        <p:spPr bwMode="auto">
          <a:xfrm>
            <a:off x="395288" y="2349227"/>
            <a:ext cx="3788070" cy="2519933"/>
          </a:xfrm>
          <a:prstGeom prst="rect">
            <a:avLst/>
          </a:prstGeom>
          <a:noFill/>
          <a:ln w="9525">
            <a:noFill/>
            <a:miter lim="800000"/>
            <a:headEnd/>
            <a:tailEnd/>
          </a:ln>
        </p:spPr>
      </p:pic>
      <p:pic>
        <p:nvPicPr>
          <p:cNvPr id="70659" name="Picture 5" descr="E:\1.Наука\БО РГО\Природоохранительная комиссия\6.Фото и статьи к отчёту (1.11.17.-1.11.18)\Соловьиные вечера-2018 13.jpg"/>
          <p:cNvPicPr>
            <a:picLocks noChangeAspect="1" noChangeArrowheads="1"/>
          </p:cNvPicPr>
          <p:nvPr/>
        </p:nvPicPr>
        <p:blipFill>
          <a:blip r:embed="rId5" cstate="print"/>
          <a:srcRect/>
          <a:stretch>
            <a:fillRect/>
          </a:stretch>
        </p:blipFill>
        <p:spPr bwMode="auto">
          <a:xfrm>
            <a:off x="4697413" y="2349500"/>
            <a:ext cx="3787775" cy="2519363"/>
          </a:xfrm>
          <a:prstGeom prst="rect">
            <a:avLst/>
          </a:prstGeom>
          <a:noFill/>
          <a:ln w="9525">
            <a:noFill/>
            <a:miter lim="800000"/>
            <a:headEnd/>
            <a:tailEnd/>
          </a:ln>
        </p:spPr>
      </p:pic>
      <p:pic>
        <p:nvPicPr>
          <p:cNvPr id="70660" name="Picture 6" descr="E:\1.Наука\БО РГО\Природоохранительная комиссия\6.Фото и статьи к отчёту (1.11.17.-1.11.18)\Соловьиные вечера-2018 14.jpg"/>
          <p:cNvPicPr>
            <a:picLocks noChangeAspect="1" noChangeArrowheads="1"/>
          </p:cNvPicPr>
          <p:nvPr/>
        </p:nvPicPr>
        <p:blipFill>
          <a:blip r:embed="rId6" cstate="print"/>
          <a:srcRect/>
          <a:stretch>
            <a:fillRect/>
          </a:stretch>
        </p:blipFill>
        <p:spPr bwMode="auto">
          <a:xfrm>
            <a:off x="4857750" y="0"/>
            <a:ext cx="3530600" cy="2349500"/>
          </a:xfrm>
          <a:prstGeom prst="rect">
            <a:avLst/>
          </a:prstGeom>
          <a:noFill/>
          <a:ln w="9525">
            <a:noFill/>
            <a:miter lim="800000"/>
            <a:headEnd/>
            <a:tailEnd/>
          </a:ln>
        </p:spPr>
      </p:pic>
      <p:pic>
        <p:nvPicPr>
          <p:cNvPr id="70661" name="Picture 7" descr="E:\1.Наука\БО РГО\Природоохранительная комиссия\6.Фото и статьи к отчёту (1.11.17.-1.11.18)\Соловьиные вечера-2018 15.jpg"/>
          <p:cNvPicPr>
            <a:picLocks noChangeAspect="1" noChangeArrowheads="1"/>
          </p:cNvPicPr>
          <p:nvPr/>
        </p:nvPicPr>
        <p:blipFill>
          <a:blip r:embed="rId7" cstate="print"/>
          <a:srcRect/>
          <a:stretch>
            <a:fillRect/>
          </a:stretch>
        </p:blipFill>
        <p:spPr bwMode="auto">
          <a:xfrm>
            <a:off x="755576" y="4856413"/>
            <a:ext cx="3049662" cy="2028971"/>
          </a:xfrm>
          <a:prstGeom prst="rect">
            <a:avLst/>
          </a:prstGeom>
          <a:noFill/>
          <a:ln w="9525">
            <a:noFill/>
            <a:miter lim="800000"/>
            <a:headEnd/>
            <a:tailEnd/>
          </a:ln>
        </p:spPr>
      </p:pic>
      <p:pic>
        <p:nvPicPr>
          <p:cNvPr id="70662" name="Picture 3" descr="E:\1.Наука\БО РГО\Природоохранительная комиссия\6.Фото и статьи к отчёту (1.11.17.-1.11.18)\Соловьиные вечера-2018 16.jpg"/>
          <p:cNvPicPr>
            <a:picLocks noChangeAspect="1" noChangeArrowheads="1"/>
          </p:cNvPicPr>
          <p:nvPr/>
        </p:nvPicPr>
        <p:blipFill>
          <a:blip r:embed="rId8" cstate="print"/>
          <a:srcRect/>
          <a:stretch>
            <a:fillRect/>
          </a:stretch>
        </p:blipFill>
        <p:spPr bwMode="auto">
          <a:xfrm>
            <a:off x="5076825" y="4846638"/>
            <a:ext cx="3024188" cy="201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E:\1.Наука\БО РГО\Природоохранительная комиссия\6.Фото и статьи к отчёту (1.11.17.-1.11.18)\Всероссийский слёт юных экологов 7.jpg"/>
          <p:cNvPicPr>
            <a:picLocks noChangeAspect="1" noChangeArrowheads="1"/>
          </p:cNvPicPr>
          <p:nvPr/>
        </p:nvPicPr>
        <p:blipFill>
          <a:blip r:embed="rId3" cstate="print"/>
          <a:srcRect/>
          <a:stretch>
            <a:fillRect/>
          </a:stretch>
        </p:blipFill>
        <p:spPr bwMode="auto">
          <a:xfrm>
            <a:off x="611188" y="1387475"/>
            <a:ext cx="7920037" cy="5278438"/>
          </a:xfrm>
          <a:prstGeom prst="rect">
            <a:avLst/>
          </a:prstGeom>
          <a:noFill/>
          <a:ln w="9525">
            <a:noFill/>
            <a:miter lim="800000"/>
            <a:headEnd/>
            <a:tailEnd/>
          </a:ln>
        </p:spPr>
      </p:pic>
      <p:sp>
        <p:nvSpPr>
          <p:cNvPr id="71682" name="TextBox 2"/>
          <p:cNvSpPr txBox="1">
            <a:spLocks noChangeArrowheads="1"/>
          </p:cNvSpPr>
          <p:nvPr/>
        </p:nvSpPr>
        <p:spPr bwMode="auto">
          <a:xfrm>
            <a:off x="1258888" y="0"/>
            <a:ext cx="6376987" cy="1384300"/>
          </a:xfrm>
          <a:prstGeom prst="rect">
            <a:avLst/>
          </a:prstGeom>
          <a:noFill/>
          <a:ln w="9525">
            <a:noFill/>
            <a:miter lim="800000"/>
            <a:headEnd/>
            <a:tailEnd/>
          </a:ln>
        </p:spPr>
        <p:txBody>
          <a:bodyPr>
            <a:spAutoFit/>
          </a:bodyPr>
          <a:lstStyle/>
          <a:p>
            <a:pPr algn="ctr"/>
            <a:r>
              <a:rPr lang="ru-RU" sz="2800">
                <a:latin typeface="Cambria" pitchFamily="18" charset="0"/>
              </a:rPr>
              <a:t>А сколько интересного впереди!</a:t>
            </a:r>
          </a:p>
          <a:p>
            <a:pPr algn="ctr"/>
            <a:r>
              <a:rPr lang="ru-RU" sz="2800">
                <a:latin typeface="Cambria" pitchFamily="18" charset="0"/>
              </a:rPr>
              <a:t>Присоединяйтесь к проекту создания Атласа птиц г. Уфы!</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0" y="0"/>
            <a:ext cx="8820150" cy="2862263"/>
          </a:xfrm>
          <a:prstGeom prst="rect">
            <a:avLst/>
          </a:prstGeom>
          <a:noFill/>
          <a:ln w="9525">
            <a:noFill/>
            <a:miter lim="800000"/>
            <a:headEnd/>
            <a:tailEnd/>
          </a:ln>
        </p:spPr>
        <p:txBody>
          <a:bodyPr>
            <a:spAutoFit/>
          </a:bodyPr>
          <a:lstStyle/>
          <a:p>
            <a:pPr algn="ctr"/>
            <a:r>
              <a:rPr lang="ru-RU" sz="2000">
                <a:latin typeface="Cambria" pitchFamily="18" charset="0"/>
              </a:rPr>
              <a:t>Оперативная переписка с участниками проекта осуществлялась через чат в социальной сети ВКонтакте; также в группе «Наблюдатели природы Башкирии» </a:t>
            </a:r>
            <a:r>
              <a:rPr lang="ru-RU" sz="2000" u="sng">
                <a:latin typeface="Cambria" pitchFamily="18" charset="0"/>
                <a:hlinkClick r:id="rId3"/>
              </a:rPr>
              <a:t>https://vk.com/bashwatchers</a:t>
            </a:r>
            <a:r>
              <a:rPr lang="ru-RU" sz="2000">
                <a:latin typeface="Cambria" pitchFamily="18" charset="0"/>
              </a:rPr>
              <a:t> ВКонтакте размещались новости проекта и лучшие фотографии от участников. По вопросам определения видов, содержания и питания, оказания ветеринарной помощи и другим аспектам жизнедеятельности животных координаторами проекта создания Атласа птиц г. Уфы дано населению не менее 300 консультаций через личные сообщения ВКонтакте.</a:t>
            </a:r>
          </a:p>
          <a:p>
            <a:endParaRPr lang="ru-RU" sz="2000">
              <a:latin typeface="Calibri" pitchFamily="34" charset="0"/>
            </a:endParaRPr>
          </a:p>
        </p:txBody>
      </p:sp>
      <p:pic>
        <p:nvPicPr>
          <p:cNvPr id="18434" name="Picture 2" descr="C:\Users\ПОЛИНА\Desktop\Снимок.JPG"/>
          <p:cNvPicPr>
            <a:picLocks noChangeAspect="1" noChangeArrowheads="1"/>
          </p:cNvPicPr>
          <p:nvPr/>
        </p:nvPicPr>
        <p:blipFill>
          <a:blip r:embed="rId4" cstate="print"/>
          <a:srcRect/>
          <a:stretch>
            <a:fillRect/>
          </a:stretch>
        </p:blipFill>
        <p:spPr bwMode="auto">
          <a:xfrm>
            <a:off x="93663" y="2586038"/>
            <a:ext cx="3830637" cy="4271962"/>
          </a:xfrm>
          <a:prstGeom prst="rect">
            <a:avLst/>
          </a:prstGeom>
          <a:noFill/>
          <a:ln w="9525">
            <a:noFill/>
            <a:miter lim="800000"/>
            <a:headEnd/>
            <a:tailEnd/>
          </a:ln>
        </p:spPr>
      </p:pic>
      <p:pic>
        <p:nvPicPr>
          <p:cNvPr id="18435" name="Picture 3" descr="C:\Users\ПОЛИНА\Desktop\Снимок 2.JPG"/>
          <p:cNvPicPr>
            <a:picLocks noChangeAspect="1" noChangeArrowheads="1"/>
          </p:cNvPicPr>
          <p:nvPr/>
        </p:nvPicPr>
        <p:blipFill>
          <a:blip r:embed="rId5" cstate="print"/>
          <a:srcRect/>
          <a:stretch>
            <a:fillRect/>
          </a:stretch>
        </p:blipFill>
        <p:spPr bwMode="auto">
          <a:xfrm>
            <a:off x="3995738" y="2605088"/>
            <a:ext cx="5148262" cy="425291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79388" y="0"/>
            <a:ext cx="8713787" cy="2308225"/>
          </a:xfrm>
          <a:prstGeom prst="rect">
            <a:avLst/>
          </a:prstGeom>
          <a:noFill/>
          <a:ln w="9525">
            <a:noFill/>
            <a:miter lim="800000"/>
            <a:headEnd/>
            <a:tailEnd/>
          </a:ln>
        </p:spPr>
        <p:txBody>
          <a:bodyPr>
            <a:spAutoFit/>
          </a:bodyPr>
          <a:lstStyle/>
          <a:p>
            <a:pPr algn="ctr"/>
            <a:r>
              <a:rPr lang="ru-RU" sz="2400">
                <a:latin typeface="Cambria" pitchFamily="18" charset="0"/>
              </a:rPr>
              <a:t>Опубликовано 13 научных статей</a:t>
            </a:r>
          </a:p>
          <a:p>
            <a:pPr algn="ctr"/>
            <a:r>
              <a:rPr lang="ru-RU" sz="2000">
                <a:latin typeface="Cambria" pitchFamily="18" charset="0"/>
              </a:rPr>
              <a:t>(авторы: Гайсина Г.А., Никифорова М.Д., Мухаметшин В.В., Полежанкина П.Г., Габбасова Э.З., Мокеев Д.Ю., Казакова А.А., Яковлева И.Л. , Коротков Д.В., Пичугина В.М., Петрова Е.В., Сатаева К.Р., Габдрахманова К.А., Васильева А.В., Габбасова Э.З., Гареева А.И., Габдрахманова К.А., Григорьев А.Е., Казакова А.А., Монова Ю.С., Никифорова С.З., Пономаренко К.А., Скамай К.Н., Фроловы И.В. и Е.В., Юлдашбаева З.Б., Яковлева И.Л.)</a:t>
            </a:r>
          </a:p>
        </p:txBody>
      </p:sp>
      <p:pic>
        <p:nvPicPr>
          <p:cNvPr id="19458" name="Picture 2" descr="C:\Users\ПОЛИНА\Desktop\Снимок.JPG"/>
          <p:cNvPicPr>
            <a:picLocks noChangeAspect="1" noChangeArrowheads="1"/>
          </p:cNvPicPr>
          <p:nvPr/>
        </p:nvPicPr>
        <p:blipFill>
          <a:blip r:embed="rId3" cstate="print"/>
          <a:srcRect/>
          <a:stretch>
            <a:fillRect/>
          </a:stretch>
        </p:blipFill>
        <p:spPr bwMode="auto">
          <a:xfrm>
            <a:off x="2843213" y="2397125"/>
            <a:ext cx="3097212" cy="4278313"/>
          </a:xfrm>
          <a:prstGeom prst="rect">
            <a:avLst/>
          </a:prstGeom>
          <a:noFill/>
          <a:ln w="9525">
            <a:noFill/>
            <a:miter lim="800000"/>
            <a:headEnd/>
            <a:tailEnd/>
          </a:ln>
        </p:spPr>
      </p:pic>
      <p:pic>
        <p:nvPicPr>
          <p:cNvPr id="19459" name="Picture 3" descr="C:\Users\ПОЛИНА\Desktop\Снимок 3.JPG"/>
          <p:cNvPicPr>
            <a:picLocks noChangeAspect="1" noChangeArrowheads="1"/>
          </p:cNvPicPr>
          <p:nvPr/>
        </p:nvPicPr>
        <p:blipFill>
          <a:blip r:embed="rId4" cstate="print"/>
          <a:srcRect/>
          <a:stretch>
            <a:fillRect/>
          </a:stretch>
        </p:blipFill>
        <p:spPr bwMode="auto">
          <a:xfrm>
            <a:off x="0" y="2420938"/>
            <a:ext cx="3127375" cy="4437062"/>
          </a:xfrm>
          <a:prstGeom prst="rect">
            <a:avLst/>
          </a:prstGeom>
          <a:noFill/>
          <a:ln w="9525">
            <a:noFill/>
            <a:miter lim="800000"/>
            <a:headEnd/>
            <a:tailEnd/>
          </a:ln>
        </p:spPr>
      </p:pic>
      <p:pic>
        <p:nvPicPr>
          <p:cNvPr id="19460" name="Picture 4" descr="C:\Users\ПОЛИНА\Desktop\Снимок 2.JPG"/>
          <p:cNvPicPr>
            <a:picLocks noChangeAspect="1" noChangeArrowheads="1"/>
          </p:cNvPicPr>
          <p:nvPr/>
        </p:nvPicPr>
        <p:blipFill>
          <a:blip r:embed="rId5" cstate="print"/>
          <a:srcRect/>
          <a:stretch>
            <a:fillRect/>
          </a:stretch>
        </p:blipFill>
        <p:spPr bwMode="auto">
          <a:xfrm>
            <a:off x="6118225" y="2565400"/>
            <a:ext cx="3025775" cy="42926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179388" y="188913"/>
            <a:ext cx="8640762" cy="1754326"/>
          </a:xfrm>
          <a:prstGeom prst="rect">
            <a:avLst/>
          </a:prstGeom>
          <a:noFill/>
          <a:ln w="9525">
            <a:noFill/>
            <a:miter lim="800000"/>
            <a:headEnd/>
            <a:tailEnd/>
          </a:ln>
        </p:spPr>
        <p:txBody>
          <a:bodyPr>
            <a:spAutoFit/>
          </a:bodyPr>
          <a:lstStyle/>
          <a:p>
            <a:pPr algn="ctr"/>
            <a:r>
              <a:rPr lang="ru-RU" dirty="0">
                <a:latin typeface="Cambria" pitchFamily="18" charset="0"/>
              </a:rPr>
              <a:t>В рамках работы над Атласом в отчётный период была исследована преимущественно селитебная зона, граничащая с застроенной частью города Уфы (окрестности Дёмы, Затона, </a:t>
            </a:r>
            <a:r>
              <a:rPr lang="ru-RU" dirty="0" err="1">
                <a:latin typeface="Cambria" pitchFamily="18" charset="0"/>
              </a:rPr>
              <a:t>Кузнецовского</a:t>
            </a:r>
            <a:r>
              <a:rPr lang="ru-RU" dirty="0">
                <a:latin typeface="Cambria" pitchFamily="18" charset="0"/>
              </a:rPr>
              <a:t> затона и проч.) и промышленная зона города (окрестности полигона ТБО</a:t>
            </a:r>
            <a:r>
              <a:rPr lang="ru-RU" dirty="0" smtClean="0">
                <a:latin typeface="Cambria" pitchFamily="18" charset="0"/>
              </a:rPr>
              <a:t>).</a:t>
            </a:r>
          </a:p>
          <a:p>
            <a:pPr algn="ctr"/>
            <a:r>
              <a:rPr lang="ru-RU" dirty="0" smtClean="0">
                <a:latin typeface="Cambria" pitchFamily="18" charset="0"/>
              </a:rPr>
              <a:t>Полностью исследованы 43 квадрата. Также дополнительно данные собраны в 13 квадратах. </a:t>
            </a:r>
            <a:endParaRPr lang="ru-RU" dirty="0">
              <a:latin typeface="Cambria" pitchFamily="18" charset="0"/>
            </a:endParaRPr>
          </a:p>
        </p:txBody>
      </p:sp>
      <p:pic>
        <p:nvPicPr>
          <p:cNvPr id="20482" name="Picture 2" descr="C:\Users\ПОЛИНА\Desktop\VTcRaIePBEU.jpg"/>
          <p:cNvPicPr>
            <a:picLocks noChangeAspect="1" noChangeArrowheads="1"/>
          </p:cNvPicPr>
          <p:nvPr/>
        </p:nvPicPr>
        <p:blipFill>
          <a:blip r:embed="rId3" cstate="print"/>
          <a:srcRect/>
          <a:stretch>
            <a:fillRect/>
          </a:stretch>
        </p:blipFill>
        <p:spPr bwMode="auto">
          <a:xfrm>
            <a:off x="107950" y="1700213"/>
            <a:ext cx="3133725" cy="2089150"/>
          </a:xfrm>
          <a:prstGeom prst="rect">
            <a:avLst/>
          </a:prstGeom>
          <a:noFill/>
          <a:ln w="9525">
            <a:noFill/>
            <a:miter lim="800000"/>
            <a:headEnd/>
            <a:tailEnd/>
          </a:ln>
        </p:spPr>
      </p:pic>
      <p:pic>
        <p:nvPicPr>
          <p:cNvPr id="20483" name="Picture 3" descr="C:\Users\ПОЛИНА\Desktop\m5oLpZxhL9g.jpg"/>
          <p:cNvPicPr>
            <a:picLocks noChangeAspect="1" noChangeArrowheads="1"/>
          </p:cNvPicPr>
          <p:nvPr/>
        </p:nvPicPr>
        <p:blipFill>
          <a:blip r:embed="rId4" cstate="print"/>
          <a:srcRect/>
          <a:stretch>
            <a:fillRect/>
          </a:stretch>
        </p:blipFill>
        <p:spPr bwMode="auto">
          <a:xfrm>
            <a:off x="3348038" y="1989138"/>
            <a:ext cx="2949575" cy="1965325"/>
          </a:xfrm>
          <a:prstGeom prst="rect">
            <a:avLst/>
          </a:prstGeom>
          <a:noFill/>
          <a:ln w="9525">
            <a:noFill/>
            <a:miter lim="800000"/>
            <a:headEnd/>
            <a:tailEnd/>
          </a:ln>
        </p:spPr>
      </p:pic>
      <p:pic>
        <p:nvPicPr>
          <p:cNvPr id="20484" name="Picture 4" descr="C:\Users\ПОЛИНА\Desktop\-PufYIMquS4.jpg"/>
          <p:cNvPicPr>
            <a:picLocks noChangeAspect="1" noChangeArrowheads="1"/>
          </p:cNvPicPr>
          <p:nvPr/>
        </p:nvPicPr>
        <p:blipFill>
          <a:blip r:embed="rId5" cstate="print"/>
          <a:srcRect/>
          <a:stretch>
            <a:fillRect/>
          </a:stretch>
        </p:blipFill>
        <p:spPr bwMode="auto">
          <a:xfrm>
            <a:off x="107950" y="4437063"/>
            <a:ext cx="3024188" cy="2268537"/>
          </a:xfrm>
          <a:prstGeom prst="rect">
            <a:avLst/>
          </a:prstGeom>
          <a:noFill/>
          <a:ln w="9525">
            <a:noFill/>
            <a:miter lim="800000"/>
            <a:headEnd/>
            <a:tailEnd/>
          </a:ln>
        </p:spPr>
      </p:pic>
      <p:pic>
        <p:nvPicPr>
          <p:cNvPr id="20485" name="Picture 5" descr="C:\Users\ПОЛИНА\Desktop\6l55kEiKXlY.jpg"/>
          <p:cNvPicPr>
            <a:picLocks noChangeAspect="1" noChangeArrowheads="1"/>
          </p:cNvPicPr>
          <p:nvPr/>
        </p:nvPicPr>
        <p:blipFill>
          <a:blip r:embed="rId6" cstate="print"/>
          <a:srcRect/>
          <a:stretch>
            <a:fillRect/>
          </a:stretch>
        </p:blipFill>
        <p:spPr bwMode="auto">
          <a:xfrm>
            <a:off x="3348038" y="4149725"/>
            <a:ext cx="3254375" cy="2439988"/>
          </a:xfrm>
          <a:prstGeom prst="rect">
            <a:avLst/>
          </a:prstGeom>
          <a:noFill/>
          <a:ln w="9525">
            <a:noFill/>
            <a:miter lim="800000"/>
            <a:headEnd/>
            <a:tailEnd/>
          </a:ln>
        </p:spPr>
      </p:pic>
      <p:pic>
        <p:nvPicPr>
          <p:cNvPr id="20486" name="Picture 6" descr="C:\Users\ПОЛИНА\Desktop\Jy9XRLEQ13s.jpg"/>
          <p:cNvPicPr>
            <a:picLocks noChangeAspect="1" noChangeArrowheads="1"/>
          </p:cNvPicPr>
          <p:nvPr/>
        </p:nvPicPr>
        <p:blipFill>
          <a:blip r:embed="rId7" cstate="print"/>
          <a:srcRect/>
          <a:stretch>
            <a:fillRect/>
          </a:stretch>
        </p:blipFill>
        <p:spPr bwMode="auto">
          <a:xfrm>
            <a:off x="6924675" y="3860800"/>
            <a:ext cx="1824038" cy="2846388"/>
          </a:xfrm>
          <a:prstGeom prst="rect">
            <a:avLst/>
          </a:prstGeom>
          <a:noFill/>
          <a:ln w="9525">
            <a:noFill/>
            <a:miter lim="800000"/>
            <a:headEnd/>
            <a:tailEnd/>
          </a:ln>
        </p:spPr>
      </p:pic>
      <p:pic>
        <p:nvPicPr>
          <p:cNvPr id="20487" name="Picture 2" descr="C:\Users\ПОЛИНА\Desktop\cAE9pbJ7MKg.jpg"/>
          <p:cNvPicPr>
            <a:picLocks noChangeAspect="1" noChangeArrowheads="1"/>
          </p:cNvPicPr>
          <p:nvPr/>
        </p:nvPicPr>
        <p:blipFill>
          <a:blip r:embed="rId8" cstate="print"/>
          <a:srcRect/>
          <a:stretch>
            <a:fillRect/>
          </a:stretch>
        </p:blipFill>
        <p:spPr bwMode="auto">
          <a:xfrm>
            <a:off x="6372225" y="1735139"/>
            <a:ext cx="2627313" cy="19796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179388" y="188913"/>
            <a:ext cx="8496300" cy="3475037"/>
          </a:xfrm>
          <a:prstGeom prst="rect">
            <a:avLst/>
          </a:prstGeom>
          <a:noFill/>
          <a:ln w="9525">
            <a:noFill/>
            <a:miter lim="800000"/>
            <a:headEnd/>
            <a:tailEnd/>
          </a:ln>
        </p:spPr>
        <p:txBody>
          <a:bodyPr>
            <a:spAutoFit/>
          </a:bodyPr>
          <a:lstStyle/>
          <a:p>
            <a:pPr algn="ctr"/>
            <a:r>
              <a:rPr lang="ru-RU" sz="2000" dirty="0">
                <a:latin typeface="Cambria" pitchFamily="18" charset="0"/>
              </a:rPr>
              <a:t>В </a:t>
            </a:r>
            <a:r>
              <a:rPr lang="ru-RU" sz="2000" b="1" dirty="0">
                <a:latin typeface="Cambria" pitchFamily="18" charset="0"/>
              </a:rPr>
              <a:t>зимний период </a:t>
            </a:r>
            <a:r>
              <a:rPr lang="ru-RU" sz="2000" dirty="0">
                <a:latin typeface="Cambria" pitchFamily="18" charset="0"/>
              </a:rPr>
              <a:t>(с 1 ноября 2017 г. по 10 марта 2018 г.) в работе над созданием Атласа птиц г. Уфы принял участие </a:t>
            </a:r>
            <a:r>
              <a:rPr lang="ru-RU" sz="2000" b="1" dirty="0">
                <a:latin typeface="Cambria" pitchFamily="18" charset="0"/>
              </a:rPr>
              <a:t>31 человек </a:t>
            </a:r>
            <a:r>
              <a:rPr lang="ru-RU" sz="2000" dirty="0">
                <a:latin typeface="Cambria" pitchFamily="18" charset="0"/>
              </a:rPr>
              <a:t>(учётчики: </a:t>
            </a:r>
            <a:r>
              <a:rPr lang="ru-RU" sz="2000" dirty="0" err="1">
                <a:latin typeface="Cambria" pitchFamily="18" charset="0"/>
              </a:rPr>
              <a:t>Ахияртдинов</a:t>
            </a:r>
            <a:r>
              <a:rPr lang="ru-RU" sz="2000" dirty="0">
                <a:latin typeface="Cambria" pitchFamily="18" charset="0"/>
              </a:rPr>
              <a:t> А.А., Васильева А.В., </a:t>
            </a:r>
            <a:r>
              <a:rPr lang="ru-RU" sz="2000" dirty="0" err="1">
                <a:latin typeface="Cambria" pitchFamily="18" charset="0"/>
              </a:rPr>
              <a:t>Габбасова</a:t>
            </a:r>
            <a:r>
              <a:rPr lang="ru-RU" sz="2000" dirty="0">
                <a:latin typeface="Cambria" pitchFamily="18" charset="0"/>
              </a:rPr>
              <a:t> Э.З., </a:t>
            </a:r>
            <a:r>
              <a:rPr lang="ru-RU" sz="2000" dirty="0" err="1">
                <a:latin typeface="Cambria" pitchFamily="18" charset="0"/>
              </a:rPr>
              <a:t>Габдрахманова</a:t>
            </a:r>
            <a:r>
              <a:rPr lang="ru-RU" sz="2000" dirty="0">
                <a:latin typeface="Cambria" pitchFamily="18" charset="0"/>
              </a:rPr>
              <a:t> К.А., Гайсина Г.А., </a:t>
            </a:r>
            <a:r>
              <a:rPr lang="ru-RU" sz="2000" dirty="0" err="1">
                <a:latin typeface="Cambria" pitchFamily="18" charset="0"/>
              </a:rPr>
              <a:t>Галлямов</a:t>
            </a:r>
            <a:r>
              <a:rPr lang="ru-RU" sz="2000" dirty="0">
                <a:latin typeface="Cambria" pitchFamily="18" charset="0"/>
              </a:rPr>
              <a:t> И.Ф., Гареева А.И., Григорьев А.Е., </a:t>
            </a:r>
            <a:r>
              <a:rPr lang="ru-RU" sz="2000" dirty="0" err="1">
                <a:latin typeface="Cambria" pitchFamily="18" charset="0"/>
              </a:rPr>
              <a:t>Емшина</a:t>
            </a:r>
            <a:r>
              <a:rPr lang="ru-RU" sz="2000" dirty="0">
                <a:latin typeface="Cambria" pitchFamily="18" charset="0"/>
              </a:rPr>
              <a:t> А.Р., </a:t>
            </a:r>
            <a:r>
              <a:rPr lang="ru-RU" sz="2000" dirty="0" err="1">
                <a:latin typeface="Cambria" pitchFamily="18" charset="0"/>
              </a:rPr>
              <a:t>Ишмуратова</a:t>
            </a:r>
            <a:r>
              <a:rPr lang="ru-RU" sz="2000" dirty="0">
                <a:latin typeface="Cambria" pitchFamily="18" charset="0"/>
              </a:rPr>
              <a:t> </a:t>
            </a:r>
            <a:r>
              <a:rPr lang="ru-RU" sz="2000" dirty="0" smtClean="0">
                <a:latin typeface="Cambria" pitchFamily="18" charset="0"/>
              </a:rPr>
              <a:t>Э.Р., </a:t>
            </a:r>
            <a:r>
              <a:rPr lang="ru-RU" sz="2000" dirty="0">
                <a:latin typeface="Cambria" pitchFamily="18" charset="0"/>
              </a:rPr>
              <a:t>Кривошеев М.М., </a:t>
            </a:r>
            <a:r>
              <a:rPr lang="ru-RU" sz="2000" dirty="0" err="1">
                <a:latin typeface="Cambria" pitchFamily="18" charset="0"/>
              </a:rPr>
              <a:t>Мокеев</a:t>
            </a:r>
            <a:r>
              <a:rPr lang="ru-RU" sz="2000" dirty="0">
                <a:latin typeface="Cambria" pitchFamily="18" charset="0"/>
              </a:rPr>
              <a:t> Д.Ю., </a:t>
            </a:r>
            <a:r>
              <a:rPr lang="ru-RU" sz="2000" dirty="0" err="1">
                <a:latin typeface="Cambria" pitchFamily="18" charset="0"/>
              </a:rPr>
              <a:t>Монова</a:t>
            </a:r>
            <a:r>
              <a:rPr lang="ru-RU" sz="2000" dirty="0">
                <a:latin typeface="Cambria" pitchFamily="18" charset="0"/>
              </a:rPr>
              <a:t> Ю.С., </a:t>
            </a:r>
            <a:r>
              <a:rPr lang="ru-RU" sz="2000" dirty="0" err="1">
                <a:latin typeface="Cambria" pitchFamily="18" charset="0"/>
              </a:rPr>
              <a:t>Муртазин</a:t>
            </a:r>
            <a:r>
              <a:rPr lang="ru-RU" sz="2000" dirty="0">
                <a:latin typeface="Cambria" pitchFamily="18" charset="0"/>
              </a:rPr>
              <a:t> Ш.А., Никифоровы М.Д. и С.З., </a:t>
            </a:r>
            <a:r>
              <a:rPr lang="ru-RU" sz="2000" dirty="0" err="1">
                <a:latin typeface="Cambria" pitchFamily="18" charset="0"/>
              </a:rPr>
              <a:t>Полежанкина</a:t>
            </a:r>
            <a:r>
              <a:rPr lang="ru-RU" sz="2000" dirty="0">
                <a:latin typeface="Cambria" pitchFamily="18" charset="0"/>
              </a:rPr>
              <a:t> П.Г., </a:t>
            </a:r>
            <a:r>
              <a:rPr lang="ru-RU" sz="2000" dirty="0" err="1">
                <a:latin typeface="Cambria" pitchFamily="18" charset="0"/>
              </a:rPr>
              <a:t>Скамай</a:t>
            </a:r>
            <a:r>
              <a:rPr lang="ru-RU" sz="2000" dirty="0">
                <a:latin typeface="Cambria" pitchFamily="18" charset="0"/>
              </a:rPr>
              <a:t> К.Н., Султанов А.Р., Уметбаева </a:t>
            </a:r>
            <a:r>
              <a:rPr lang="ru-RU" sz="2000" dirty="0" smtClean="0">
                <a:latin typeface="Cambria" pitchFamily="18" charset="0"/>
              </a:rPr>
              <a:t>Г.И., </a:t>
            </a:r>
            <a:r>
              <a:rPr lang="ru-RU" sz="2000" dirty="0">
                <a:latin typeface="Cambria" pitchFamily="18" charset="0"/>
              </a:rPr>
              <a:t>Фроловы И.В. и Е.В.; наблюдатели: Боровой О.А., Губина Т.В., Коротков Д.В., Первушин А.Н., Петрова Е.В., Пичугина В.М., Погодин Е.А., </a:t>
            </a:r>
            <a:r>
              <a:rPr lang="ru-RU" sz="2000" dirty="0" err="1">
                <a:latin typeface="Cambria" pitchFamily="18" charset="0"/>
              </a:rPr>
              <a:t>Хамитова</a:t>
            </a:r>
            <a:r>
              <a:rPr lang="ru-RU" sz="2000" dirty="0">
                <a:latin typeface="Cambria" pitchFamily="18" charset="0"/>
              </a:rPr>
              <a:t> Г.Ч., </a:t>
            </a:r>
            <a:r>
              <a:rPr lang="ru-RU" sz="2000" dirty="0" err="1">
                <a:latin typeface="Cambria" pitchFamily="18" charset="0"/>
              </a:rPr>
              <a:t>Юлдашбаева</a:t>
            </a:r>
            <a:r>
              <a:rPr lang="ru-RU" sz="2000" dirty="0">
                <a:latin typeface="Cambria" pitchFamily="18" charset="0"/>
              </a:rPr>
              <a:t> З.Б.). </a:t>
            </a:r>
          </a:p>
          <a:p>
            <a:pPr algn="ctr"/>
            <a:r>
              <a:rPr lang="ru-RU" sz="2000" dirty="0">
                <a:latin typeface="Cambria" pitchFamily="18" charset="0"/>
              </a:rPr>
              <a:t>С </a:t>
            </a:r>
            <a:r>
              <a:rPr lang="ru-RU" sz="2000" dirty="0" smtClean="0">
                <a:latin typeface="Cambria" pitchFamily="18" charset="0"/>
              </a:rPr>
              <a:t>маршрутными учётами </a:t>
            </a:r>
            <a:r>
              <a:rPr lang="ru-RU" sz="2000" dirty="0">
                <a:latin typeface="Cambria" pitchFamily="18" charset="0"/>
              </a:rPr>
              <a:t>численности птиц было пройдено </a:t>
            </a:r>
            <a:r>
              <a:rPr lang="ru-RU" sz="2400" b="1" dirty="0">
                <a:latin typeface="Cambria" pitchFamily="18" charset="0"/>
              </a:rPr>
              <a:t>608,2</a:t>
            </a:r>
            <a:r>
              <a:rPr lang="ru-RU" sz="2000" dirty="0">
                <a:latin typeface="Cambria" pitchFamily="18" charset="0"/>
              </a:rPr>
              <a:t> км.</a:t>
            </a:r>
          </a:p>
          <a:p>
            <a:endParaRPr lang="ru-RU" dirty="0">
              <a:latin typeface="Calibri" pitchFamily="34" charset="0"/>
            </a:endParaRPr>
          </a:p>
        </p:txBody>
      </p:sp>
      <p:pic>
        <p:nvPicPr>
          <p:cNvPr id="21506" name="Picture 2" descr="C:\Users\ПОЛИНА\Desktop\Снимок.JPG"/>
          <p:cNvPicPr>
            <a:picLocks noChangeAspect="1" noChangeArrowheads="1"/>
          </p:cNvPicPr>
          <p:nvPr/>
        </p:nvPicPr>
        <p:blipFill>
          <a:blip r:embed="rId3" cstate="print"/>
          <a:srcRect/>
          <a:stretch>
            <a:fillRect/>
          </a:stretch>
        </p:blipFill>
        <p:spPr bwMode="auto">
          <a:xfrm>
            <a:off x="323850" y="3429000"/>
            <a:ext cx="8515350" cy="3429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2604</Words>
  <Application>Microsoft Office PowerPoint</Application>
  <PresentationFormat>Экран (4:3)</PresentationFormat>
  <Paragraphs>156</Paragraphs>
  <Slides>59</Slides>
  <Notes>59</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В 2017-2018 гг. встречены виды, не регистрировавшиеся со времён П.П. Сушкина</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ПОЛИНА</dc:creator>
  <cp:lastModifiedBy>РоднинРГ</cp:lastModifiedBy>
  <cp:revision>54</cp:revision>
  <dcterms:created xsi:type="dcterms:W3CDTF">2018-11-04T12:37:00Z</dcterms:created>
  <dcterms:modified xsi:type="dcterms:W3CDTF">2018-12-08T10:40:01Z</dcterms:modified>
</cp:coreProperties>
</file>